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sldIdLst>
    <p:sldId id="257" r:id="rId2"/>
    <p:sldId id="284" r:id="rId3"/>
    <p:sldId id="259" r:id="rId4"/>
    <p:sldId id="260" r:id="rId5"/>
    <p:sldId id="261" r:id="rId6"/>
    <p:sldId id="263" r:id="rId7"/>
    <p:sldId id="289" r:id="rId8"/>
    <p:sldId id="285" r:id="rId9"/>
    <p:sldId id="294" r:id="rId10"/>
    <p:sldId id="295" r:id="rId11"/>
    <p:sldId id="287" r:id="rId12"/>
    <p:sldId id="288" r:id="rId13"/>
    <p:sldId id="275" r:id="rId14"/>
    <p:sldId id="296" r:id="rId15"/>
    <p:sldId id="297" r:id="rId16"/>
    <p:sldId id="268" r:id="rId17"/>
    <p:sldId id="279" r:id="rId18"/>
    <p:sldId id="269" r:id="rId19"/>
    <p:sldId id="271" r:id="rId20"/>
    <p:sldId id="272" r:id="rId21"/>
    <p:sldId id="270" r:id="rId22"/>
    <p:sldId id="29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neha bhalkar" initials="sb" lastIdx="1" clrIdx="0">
    <p:extLst>
      <p:ext uri="{19B8F6BF-5375-455C-9EA6-DF929625EA0E}">
        <p15:presenceInfo xmlns:p15="http://schemas.microsoft.com/office/powerpoint/2012/main" userId="7213217210b87f5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u="sng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Growth Forecast for next 3 </a:t>
            </a:r>
            <a:r>
              <a:rPr lang="en-US" u="sng" baseline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yrs</a:t>
            </a:r>
            <a:endParaRPr lang="en-US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layout>
        <c:manualLayout>
          <c:xMode val="edge"/>
          <c:yMode val="edge"/>
          <c:x val="0.24356093280779961"/>
          <c:y val="2.4390126380352727E-2"/>
        </c:manualLayout>
      </c:layout>
      <c:overlay val="0"/>
      <c:spPr>
        <a:solidFill>
          <a:srgbClr val="002060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Sheet1!$C$26</c:f>
              <c:strCache>
                <c:ptCount val="1"/>
                <c:pt idx="0">
                  <c:v>Yearly production 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Sheet1!$A$27:$B$32</c:f>
              <c:multiLvlStrCache>
                <c:ptCount val="6"/>
                <c:lvl>
                  <c:pt idx="0">
                    <c:v>2020</c:v>
                  </c:pt>
                  <c:pt idx="1">
                    <c:v>2021</c:v>
                  </c:pt>
                  <c:pt idx="2">
                    <c:v>2022</c:v>
                  </c:pt>
                  <c:pt idx="3">
                    <c:v>2020</c:v>
                  </c:pt>
                  <c:pt idx="4">
                    <c:v>2021</c:v>
                  </c:pt>
                  <c:pt idx="5">
                    <c:v>2022</c:v>
                  </c:pt>
                </c:lvl>
                <c:lvl>
                  <c:pt idx="0">
                    <c:v>Low HP</c:v>
                  </c:pt>
                  <c:pt idx="3">
                    <c:v>High HP</c:v>
                  </c:pt>
                </c:lvl>
              </c:multiLvlStrCache>
            </c:multiLvlStrRef>
          </c:cat>
          <c:val>
            <c:numRef>
              <c:f>Sheet1!$C$27:$C$32</c:f>
              <c:numCache>
                <c:formatCode>General</c:formatCode>
                <c:ptCount val="6"/>
                <c:pt idx="0">
                  <c:v>600000</c:v>
                </c:pt>
                <c:pt idx="1">
                  <c:v>660000</c:v>
                </c:pt>
                <c:pt idx="2">
                  <c:v>728099.99999999988</c:v>
                </c:pt>
                <c:pt idx="3">
                  <c:v>300000</c:v>
                </c:pt>
                <c:pt idx="4">
                  <c:v>318000</c:v>
                </c:pt>
                <c:pt idx="5">
                  <c:v>337140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55-4AA5-A78E-A7B1B23E7C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77046976"/>
        <c:axId val="477044064"/>
      </c:barChart>
      <c:lineChart>
        <c:grouping val="standard"/>
        <c:varyColors val="0"/>
        <c:ser>
          <c:idx val="1"/>
          <c:order val="1"/>
          <c:tx>
            <c:strRef>
              <c:f>Sheet1!$D$26</c:f>
              <c:strCache>
                <c:ptCount val="1"/>
                <c:pt idx="0">
                  <c:v>Per day Production 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multiLvlStrRef>
              <c:f>Sheet1!$A$27:$B$32</c:f>
              <c:multiLvlStrCache>
                <c:ptCount val="6"/>
                <c:lvl>
                  <c:pt idx="0">
                    <c:v>2020</c:v>
                  </c:pt>
                  <c:pt idx="1">
                    <c:v>2021</c:v>
                  </c:pt>
                  <c:pt idx="2">
                    <c:v>2022</c:v>
                  </c:pt>
                  <c:pt idx="3">
                    <c:v>2020</c:v>
                  </c:pt>
                  <c:pt idx="4">
                    <c:v>2021</c:v>
                  </c:pt>
                  <c:pt idx="5">
                    <c:v>2022</c:v>
                  </c:pt>
                </c:lvl>
                <c:lvl>
                  <c:pt idx="0">
                    <c:v>Low HP</c:v>
                  </c:pt>
                  <c:pt idx="3">
                    <c:v>High HP</c:v>
                  </c:pt>
                </c:lvl>
              </c:multiLvlStrCache>
            </c:multiLvlStrRef>
          </c:cat>
          <c:val>
            <c:numRef>
              <c:f>Sheet1!$D$27:$D$32</c:f>
              <c:numCache>
                <c:formatCode>General</c:formatCode>
                <c:ptCount val="6"/>
                <c:pt idx="0">
                  <c:v>2500</c:v>
                </c:pt>
                <c:pt idx="1">
                  <c:v>2750</c:v>
                </c:pt>
                <c:pt idx="2" formatCode="0">
                  <c:v>3033.7499999999995</c:v>
                </c:pt>
                <c:pt idx="3" formatCode="0">
                  <c:v>1250</c:v>
                </c:pt>
                <c:pt idx="4" formatCode="0">
                  <c:v>1325</c:v>
                </c:pt>
                <c:pt idx="5" formatCode="0">
                  <c:v>1404.75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655-4AA5-A78E-A7B1B23E7C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7033248"/>
        <c:axId val="477030336"/>
      </c:lineChart>
      <c:catAx>
        <c:axId val="477046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7044064"/>
        <c:crosses val="autoZero"/>
        <c:auto val="1"/>
        <c:lblAlgn val="ctr"/>
        <c:lblOffset val="100"/>
        <c:noMultiLvlLbl val="0"/>
      </c:catAx>
      <c:valAx>
        <c:axId val="47704406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sng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u="sng">
                    <a:solidFill>
                      <a:schemeClr val="tx1"/>
                    </a:solidFill>
                  </a:rPr>
                  <a:t>Bikes Qty.</a:t>
                </a:r>
              </a:p>
            </c:rich>
          </c:tx>
          <c:layout>
            <c:manualLayout>
              <c:xMode val="edge"/>
              <c:yMode val="edge"/>
              <c:x val="0.13747963377953948"/>
              <c:y val="0.344139939824595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sng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7046976"/>
        <c:crosses val="autoZero"/>
        <c:crossBetween val="between"/>
      </c:valAx>
      <c:valAx>
        <c:axId val="477030336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7033248"/>
        <c:crosses val="max"/>
        <c:crossBetween val="between"/>
      </c:valAx>
      <c:catAx>
        <c:axId val="477033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7703033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12700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400" b="0" i="0" u="none" strike="noStrike" kern="1200" spc="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IN" sz="1400">
                <a:solidFill>
                  <a:schemeClr val="bg1"/>
                </a:solidFill>
              </a:rPr>
              <a:t>Regionwise Forcast </a:t>
            </a:r>
          </a:p>
        </c:rich>
      </c:tx>
      <c:layout/>
      <c:overlay val="0"/>
      <c:spPr>
        <a:solidFill>
          <a:srgbClr val="002060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400" b="0" i="0" u="none" strike="noStrike" kern="1200" spc="0" baseline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Sheet1!$C$55</c:f>
              <c:strCache>
                <c:ptCount val="1"/>
                <c:pt idx="0">
                  <c:v>India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Sheet1!$A$56:$B$61</c:f>
              <c:multiLvlStrCache>
                <c:ptCount val="6"/>
                <c:lvl>
                  <c:pt idx="0">
                    <c:v>2020</c:v>
                  </c:pt>
                  <c:pt idx="1">
                    <c:v>2021</c:v>
                  </c:pt>
                  <c:pt idx="2">
                    <c:v>2022</c:v>
                  </c:pt>
                  <c:pt idx="3">
                    <c:v>2020</c:v>
                  </c:pt>
                  <c:pt idx="4">
                    <c:v>2021</c:v>
                  </c:pt>
                  <c:pt idx="5">
                    <c:v>2022</c:v>
                  </c:pt>
                </c:lvl>
                <c:lvl>
                  <c:pt idx="0">
                    <c:v>Low HP</c:v>
                  </c:pt>
                  <c:pt idx="3">
                    <c:v>High HP</c:v>
                  </c:pt>
                </c:lvl>
              </c:multiLvlStrCache>
            </c:multiLvlStrRef>
          </c:cat>
          <c:val>
            <c:numRef>
              <c:f>Sheet1!$C$56:$C$61</c:f>
              <c:numCache>
                <c:formatCode>0</c:formatCode>
                <c:ptCount val="6"/>
                <c:pt idx="0" formatCode="General">
                  <c:v>250</c:v>
                </c:pt>
                <c:pt idx="1">
                  <c:v>257.5</c:v>
                </c:pt>
                <c:pt idx="2">
                  <c:v>265.22500000000002</c:v>
                </c:pt>
                <c:pt idx="3" formatCode="General">
                  <c:v>100</c:v>
                </c:pt>
                <c:pt idx="4">
                  <c:v>108</c:v>
                </c:pt>
                <c:pt idx="5">
                  <c:v>116.64000000000001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C4-4D93-B971-C19521B65594}"/>
            </c:ext>
          </c:extLst>
        </c:ser>
        <c:ser>
          <c:idx val="1"/>
          <c:order val="1"/>
          <c:tx>
            <c:strRef>
              <c:f>Sheet1!$D$55</c:f>
              <c:strCache>
                <c:ptCount val="1"/>
                <c:pt idx="0">
                  <c:v>North America,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multiLvlStrRef>
              <c:f>Sheet1!$A$56:$B$61</c:f>
              <c:multiLvlStrCache>
                <c:ptCount val="6"/>
                <c:lvl>
                  <c:pt idx="0">
                    <c:v>2020</c:v>
                  </c:pt>
                  <c:pt idx="1">
                    <c:v>2021</c:v>
                  </c:pt>
                  <c:pt idx="2">
                    <c:v>2022</c:v>
                  </c:pt>
                  <c:pt idx="3">
                    <c:v>2020</c:v>
                  </c:pt>
                  <c:pt idx="4">
                    <c:v>2021</c:v>
                  </c:pt>
                  <c:pt idx="5">
                    <c:v>2022</c:v>
                  </c:pt>
                </c:lvl>
                <c:lvl>
                  <c:pt idx="0">
                    <c:v>Low HP</c:v>
                  </c:pt>
                  <c:pt idx="3">
                    <c:v>High HP</c:v>
                  </c:pt>
                </c:lvl>
              </c:multiLvlStrCache>
            </c:multiLvlStrRef>
          </c:cat>
          <c:val>
            <c:numRef>
              <c:f>Sheet1!$D$56:$D$61</c:f>
              <c:numCache>
                <c:formatCode>General</c:formatCode>
                <c:ptCount val="6"/>
                <c:pt idx="3">
                  <c:v>150</c:v>
                </c:pt>
                <c:pt idx="4" formatCode="0">
                  <c:v>157.5</c:v>
                </c:pt>
                <c:pt idx="5" formatCode="0">
                  <c:v>165.375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C4-4D93-B971-C19521B65594}"/>
            </c:ext>
          </c:extLst>
        </c:ser>
        <c:ser>
          <c:idx val="2"/>
          <c:order val="2"/>
          <c:tx>
            <c:strRef>
              <c:f>Sheet1!$E$55</c:f>
              <c:strCache>
                <c:ptCount val="1"/>
                <c:pt idx="0">
                  <c:v>Europe,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multiLvlStrRef>
              <c:f>Sheet1!$A$56:$B$61</c:f>
              <c:multiLvlStrCache>
                <c:ptCount val="6"/>
                <c:lvl>
                  <c:pt idx="0">
                    <c:v>2020</c:v>
                  </c:pt>
                  <c:pt idx="1">
                    <c:v>2021</c:v>
                  </c:pt>
                  <c:pt idx="2">
                    <c:v>2022</c:v>
                  </c:pt>
                  <c:pt idx="3">
                    <c:v>2020</c:v>
                  </c:pt>
                  <c:pt idx="4">
                    <c:v>2021</c:v>
                  </c:pt>
                  <c:pt idx="5">
                    <c:v>2022</c:v>
                  </c:pt>
                </c:lvl>
                <c:lvl>
                  <c:pt idx="0">
                    <c:v>Low HP</c:v>
                  </c:pt>
                  <c:pt idx="3">
                    <c:v>High HP</c:v>
                  </c:pt>
                </c:lvl>
              </c:multiLvlStrCache>
            </c:multiLvlStrRef>
          </c:cat>
          <c:val>
            <c:numRef>
              <c:f>Sheet1!$E$56:$E$61</c:f>
              <c:numCache>
                <c:formatCode>General</c:formatCode>
                <c:ptCount val="6"/>
                <c:pt idx="3">
                  <c:v>50</c:v>
                </c:pt>
                <c:pt idx="4" formatCode="0">
                  <c:v>52.5</c:v>
                </c:pt>
                <c:pt idx="5" formatCode="0">
                  <c:v>55.125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5C4-4D93-B971-C19521B65594}"/>
            </c:ext>
          </c:extLst>
        </c:ser>
        <c:ser>
          <c:idx val="3"/>
          <c:order val="3"/>
          <c:tx>
            <c:strRef>
              <c:f>Sheet1!$F$55</c:f>
              <c:strCache>
                <c:ptCount val="1"/>
                <c:pt idx="0">
                  <c:v> Africa 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Sheet1!$A$56:$B$61</c:f>
              <c:multiLvlStrCache>
                <c:ptCount val="6"/>
                <c:lvl>
                  <c:pt idx="0">
                    <c:v>2020</c:v>
                  </c:pt>
                  <c:pt idx="1">
                    <c:v>2021</c:v>
                  </c:pt>
                  <c:pt idx="2">
                    <c:v>2022</c:v>
                  </c:pt>
                  <c:pt idx="3">
                    <c:v>2020</c:v>
                  </c:pt>
                  <c:pt idx="4">
                    <c:v>2021</c:v>
                  </c:pt>
                  <c:pt idx="5">
                    <c:v>2022</c:v>
                  </c:pt>
                </c:lvl>
                <c:lvl>
                  <c:pt idx="0">
                    <c:v>Low HP</c:v>
                  </c:pt>
                  <c:pt idx="3">
                    <c:v>High HP</c:v>
                  </c:pt>
                </c:lvl>
              </c:multiLvlStrCache>
            </c:multiLvlStrRef>
          </c:cat>
          <c:val>
            <c:numRef>
              <c:f>Sheet1!$F$56:$F$61</c:f>
              <c:numCache>
                <c:formatCode>0</c:formatCode>
                <c:ptCount val="6"/>
                <c:pt idx="0">
                  <c:v>350</c:v>
                </c:pt>
                <c:pt idx="1">
                  <c:v>402.49999999999994</c:v>
                </c:pt>
                <c:pt idx="2">
                  <c:v>462.87499999999989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5C4-4D93-B971-C19521B655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37475384"/>
        <c:axId val="537478264"/>
      </c:barChart>
      <c:catAx>
        <c:axId val="537475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37478264"/>
        <c:crosses val="autoZero"/>
        <c:auto val="1"/>
        <c:lblAlgn val="ctr"/>
        <c:lblOffset val="100"/>
        <c:noMultiLvlLbl val="0"/>
      </c:catAx>
      <c:valAx>
        <c:axId val="53747826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9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IN"/>
                  <a:t>Qty in 'K'</a:t>
                </a:r>
              </a:p>
            </c:rich>
          </c:tx>
          <c:layout>
            <c:manualLayout>
              <c:xMode val="edge"/>
              <c:yMode val="edge"/>
              <c:x val="9.4862649475899077E-2"/>
              <c:y val="0.2712088612433674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3747538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lang="en-US" sz="9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tx1"/>
      </a:solidFill>
    </a:ln>
    <a:effectLst/>
  </c:spPr>
  <c:txPr>
    <a:bodyPr/>
    <a:lstStyle/>
    <a:p>
      <a:pPr>
        <a:defRPr lang="en-US" sz="900" b="0" i="0" u="none" strike="noStrike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Domestic Export</a:t>
            </a:r>
            <a:r>
              <a:rPr lang="en-IN" baseline="0" dirty="0"/>
              <a:t> </a:t>
            </a:r>
            <a:endParaRPr lang="en-IN" dirty="0"/>
          </a:p>
        </c:rich>
      </c:tx>
      <c:layout/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Sheet1!$R$61</c:f>
              <c:strCache>
                <c:ptCount val="1"/>
                <c:pt idx="0">
                  <c:v>Domestic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Sheet1!$Q$62:$Q$64</c:f>
              <c:numCache>
                <c:formatCode>General</c:formatCode>
                <c:ptCount val="3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</c:numCache>
            </c:numRef>
          </c:cat>
          <c:val>
            <c:numRef>
              <c:f>Sheet1!$R$62:$R$64</c:f>
              <c:numCache>
                <c:formatCode>0%</c:formatCode>
                <c:ptCount val="3"/>
                <c:pt idx="0">
                  <c:v>0.3888888888888889</c:v>
                </c:pt>
                <c:pt idx="1">
                  <c:v>0.37372188139059304</c:v>
                </c:pt>
                <c:pt idx="2">
                  <c:v>0.35847790169351518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F3-4867-880D-62B7C06D2C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35836432"/>
        <c:axId val="535831632"/>
      </c:barChart>
      <c:lineChart>
        <c:grouping val="standard"/>
        <c:varyColors val="0"/>
        <c:ser>
          <c:idx val="1"/>
          <c:order val="1"/>
          <c:tx>
            <c:strRef>
              <c:f>Sheet1!$S$61</c:f>
              <c:strCache>
                <c:ptCount val="1"/>
                <c:pt idx="0">
                  <c:v>Export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Sheet1!$Q$62:$Q$64</c:f>
              <c:numCache>
                <c:formatCode>General</c:formatCode>
                <c:ptCount val="3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</c:numCache>
            </c:numRef>
          </c:cat>
          <c:val>
            <c:numRef>
              <c:f>Sheet1!$S$62:$S$64</c:f>
              <c:numCache>
                <c:formatCode>0%</c:formatCode>
                <c:ptCount val="3"/>
                <c:pt idx="0">
                  <c:v>0.61111111111111116</c:v>
                </c:pt>
                <c:pt idx="1">
                  <c:v>0.62627811860940696</c:v>
                </c:pt>
                <c:pt idx="2">
                  <c:v>0.64152209830648499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6F3-4867-880D-62B7C06D2C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35836752"/>
        <c:axId val="535839952"/>
      </c:lineChart>
      <c:catAx>
        <c:axId val="535836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5831632"/>
        <c:crosses val="autoZero"/>
        <c:auto val="1"/>
        <c:lblAlgn val="ctr"/>
        <c:lblOffset val="100"/>
        <c:noMultiLvlLbl val="0"/>
      </c:catAx>
      <c:valAx>
        <c:axId val="535831632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5836432"/>
        <c:crosses val="autoZero"/>
        <c:crossBetween val="between"/>
      </c:valAx>
      <c:valAx>
        <c:axId val="535839952"/>
        <c:scaling>
          <c:orientation val="minMax"/>
        </c:scaling>
        <c:delete val="0"/>
        <c:axPos val="r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5836752"/>
        <c:crosses val="max"/>
        <c:crossBetween val="between"/>
      </c:valAx>
      <c:catAx>
        <c:axId val="535836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83995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tx1"/>
      </a:solidFill>
    </a:ln>
    <a:effectLst/>
  </c:spPr>
  <c:txPr>
    <a:bodyPr/>
    <a:lstStyle/>
    <a:p>
      <a:pPr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BFD13-FA75-4A40-97A1-6C3BB8A3795C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45A69-02C3-461B-BA28-11CEE9F21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980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4632B-8D0E-4687-965F-66449A90D014}" type="datetime1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366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9DFA-53FD-46AE-B214-C3F4BBACD55A}" type="datetime1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6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F527D-73A2-4E84-860B-52AC7DD18056}" type="datetime1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612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A24C-B8CD-4622-AC20-CCA8BF38D9B9}" type="datetime1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72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48B4A-E20B-494B-84E3-7961B9ED7F4C}" type="datetime1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437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5203F-E384-4362-8506-1C1010EB4FAC}" type="datetime1">
              <a:rPr lang="en-US" smtClean="0"/>
              <a:t>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15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CF743-84DF-4CFE-BBEF-2B4E5BFC8948}" type="datetime1">
              <a:rPr lang="en-US" smtClean="0"/>
              <a:t>1/28/2020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41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4896B-B78A-47C3-B994-CC800BC7A58B}" type="datetime1">
              <a:rPr lang="en-US" smtClean="0"/>
              <a:t>1/28/2020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51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2E429-AE4C-49D0-9E62-034C9B60DFDC}" type="datetime1">
              <a:rPr lang="en-US" smtClean="0"/>
              <a:t>1/28/2020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035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E4ACC-9C3C-4749-9565-A78E4C8A6437}" type="datetime1">
              <a:rPr lang="en-US" smtClean="0"/>
              <a:t>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476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F41B6-BB10-4887-AEBD-92A0131B3A3F}" type="datetime1">
              <a:rPr lang="en-US" smtClean="0"/>
              <a:t>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35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63F94-B111-4EDC-BD01-375B489743F5}" type="datetime1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47C30-6CD0-493D-AB2D-B218D87F4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27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2.png"/><Relationship Id="rId7" Type="http://schemas.openxmlformats.org/officeDocument/2006/relationships/image" Target="../media/image12.emf"/><Relationship Id="rId12" Type="http://schemas.openxmlformats.org/officeDocument/2006/relationships/image" Target="../media/image2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11" Type="http://schemas.openxmlformats.org/officeDocument/2006/relationships/image" Target="../media/image28.png"/><Relationship Id="rId5" Type="http://schemas.openxmlformats.org/officeDocument/2006/relationships/image" Target="../media/image24.png"/><Relationship Id="rId10" Type="http://schemas.openxmlformats.org/officeDocument/2006/relationships/image" Target="../media/image27.png"/><Relationship Id="rId4" Type="http://schemas.openxmlformats.org/officeDocument/2006/relationships/image" Target="../media/image23.emf"/><Relationship Id="rId9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Excel_Worksheet4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399984" y="746185"/>
            <a:ext cx="6059978" cy="4974579"/>
            <a:chOff x="5931998" y="752734"/>
            <a:chExt cx="6059978" cy="497457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1" y="752734"/>
              <a:ext cx="2676525" cy="1657350"/>
            </a:xfrm>
            <a:prstGeom prst="rect">
              <a:avLst/>
            </a:prstGeom>
          </p:spPr>
        </p:pic>
        <p:grpSp>
          <p:nvGrpSpPr>
            <p:cNvPr id="16" name="Group 15"/>
            <p:cNvGrpSpPr/>
            <p:nvPr/>
          </p:nvGrpSpPr>
          <p:grpSpPr>
            <a:xfrm>
              <a:off x="5931998" y="1499242"/>
              <a:ext cx="6059978" cy="4228071"/>
              <a:chOff x="5416610" y="871526"/>
              <a:chExt cx="6059978" cy="4228071"/>
            </a:xfrm>
          </p:grpSpPr>
          <p:sp>
            <p:nvSpPr>
              <p:cNvPr id="13" name="Flowchart: Punched Tape 12"/>
              <p:cNvSpPr/>
              <p:nvPr/>
            </p:nvSpPr>
            <p:spPr>
              <a:xfrm>
                <a:off x="5416610" y="871526"/>
                <a:ext cx="6059978" cy="4228071"/>
              </a:xfrm>
              <a:prstGeom prst="flowChartPunchedTap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5785658" y="1765377"/>
                <a:ext cx="5519651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/>
                  <a:t>Vivek</a:t>
                </a:r>
                <a:r>
                  <a:rPr lang="en-US" dirty="0" smtClean="0"/>
                  <a:t> Kumar Sharma		19020448058</a:t>
                </a:r>
              </a:p>
              <a:p>
                <a:r>
                  <a:rPr lang="en-US" dirty="0" err="1" smtClean="0"/>
                  <a:t>Ruparam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Choudhary</a:t>
                </a:r>
                <a:r>
                  <a:rPr lang="en-US" dirty="0" smtClean="0"/>
                  <a:t>		19020448068</a:t>
                </a:r>
              </a:p>
              <a:p>
                <a:r>
                  <a:rPr lang="en-US" dirty="0" err="1" smtClean="0"/>
                  <a:t>Rohit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Kawedia</a:t>
                </a:r>
                <a:r>
                  <a:rPr lang="en-US" dirty="0" smtClean="0"/>
                  <a:t>			19020448077</a:t>
                </a:r>
              </a:p>
              <a:p>
                <a:r>
                  <a:rPr lang="en-US" dirty="0" smtClean="0"/>
                  <a:t>Harish </a:t>
                </a:r>
                <a:r>
                  <a:rPr lang="en-US" dirty="0" err="1" smtClean="0"/>
                  <a:t>Sakharkar</a:t>
                </a:r>
                <a:r>
                  <a:rPr lang="en-US" dirty="0" smtClean="0"/>
                  <a:t>			19020448082</a:t>
                </a:r>
              </a:p>
              <a:p>
                <a:r>
                  <a:rPr lang="en-US" dirty="0" err="1" smtClean="0"/>
                  <a:t>Ranjit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Bhalkar</a:t>
                </a:r>
                <a:r>
                  <a:rPr lang="en-US" dirty="0" smtClean="0"/>
                  <a:t>			19020448083</a:t>
                </a:r>
              </a:p>
              <a:p>
                <a:r>
                  <a:rPr lang="en-US" dirty="0" smtClean="0"/>
                  <a:t>Bhavana </a:t>
                </a:r>
                <a:r>
                  <a:rPr lang="en-US" dirty="0" err="1" smtClean="0"/>
                  <a:t>Madhani</a:t>
                </a:r>
                <a:r>
                  <a:rPr lang="en-US" dirty="0" smtClean="0"/>
                  <a:t>			19020448101</a:t>
                </a:r>
              </a:p>
              <a:p>
                <a:r>
                  <a:rPr lang="en-US" dirty="0" smtClean="0"/>
                  <a:t>Utkarsha Kurekar			19020448107</a:t>
                </a:r>
              </a:p>
              <a:p>
                <a:r>
                  <a:rPr lang="en-US" dirty="0" smtClean="0"/>
                  <a:t>Swati </a:t>
                </a:r>
                <a:r>
                  <a:rPr lang="en-US" dirty="0" err="1" smtClean="0"/>
                  <a:t>Dhar</a:t>
                </a:r>
                <a:r>
                  <a:rPr lang="en-US" dirty="0" smtClean="0"/>
                  <a:t>			19020448108</a:t>
                </a:r>
              </a:p>
              <a:p>
                <a:r>
                  <a:rPr lang="en-US" dirty="0" err="1" smtClean="0"/>
                  <a:t>Shirish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Kotkar</a:t>
                </a:r>
                <a:r>
                  <a:rPr lang="en-US" dirty="0" smtClean="0"/>
                  <a:t>			19020448114</a:t>
                </a:r>
                <a:endParaRPr lang="en-US" dirty="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79344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Capstone Project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839226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7DD47C30-6CD0-493D-AB2D-B218D87F4CE9}" type="slidenum">
              <a:rPr lang="en-US" smtClean="0"/>
              <a:t>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F993CC-F431-4A4F-8FE3-8A267B713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1019175"/>
            <a:ext cx="4076700" cy="40767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5AC7C75-E174-4CAB-8F71-A2F018C623D2}"/>
              </a:ext>
            </a:extLst>
          </p:cNvPr>
          <p:cNvSpPr/>
          <p:nvPr/>
        </p:nvSpPr>
        <p:spPr>
          <a:xfrm>
            <a:off x="200026" y="5276850"/>
            <a:ext cx="11791950" cy="1371597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ZOOM MOTROS – ARROW Bikes </a:t>
            </a:r>
          </a:p>
        </p:txBody>
      </p:sp>
    </p:spTree>
    <p:extLst>
      <p:ext uri="{BB962C8B-B14F-4D97-AF65-F5344CB8AC3E}">
        <p14:creationId xmlns:p14="http://schemas.microsoft.com/office/powerpoint/2010/main" val="404566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5 – Distribution channel model for Europe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779257"/>
            <a:ext cx="11971606" cy="5847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highest degree of complexity lies in the handling of pipes amongst all these commodities from logistics perspective………………………….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10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E15C41-4C77-4710-BB41-0400C1FA3008}"/>
              </a:ext>
            </a:extLst>
          </p:cNvPr>
          <p:cNvSpPr/>
          <p:nvPr/>
        </p:nvSpPr>
        <p:spPr>
          <a:xfrm>
            <a:off x="4721591" y="117690"/>
            <a:ext cx="866775" cy="52301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83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4BB7B5-CBD0-4223-B3AC-375239484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BFE9FF-1535-43CA-A6DC-20D40E9C0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702" y="1087662"/>
            <a:ext cx="6666697" cy="526868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7864381-F985-408F-BAA0-543F30AFF060}"/>
              </a:ext>
            </a:extLst>
          </p:cNvPr>
          <p:cNvSpPr txBox="1">
            <a:spLocks/>
          </p:cNvSpPr>
          <p:nvPr/>
        </p:nvSpPr>
        <p:spPr>
          <a:xfrm>
            <a:off x="3829987" y="45777"/>
            <a:ext cx="8362012" cy="6668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6 – Distribution channel model Africa  – CELT  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A39C00F-6B23-44A3-9C87-44E36B074BAE}"/>
              </a:ext>
            </a:extLst>
          </p:cNvPr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2FB6228-9ED0-4785-B79B-507220F3EBE9}"/>
              </a:ext>
            </a:extLst>
          </p:cNvPr>
          <p:cNvSpPr txBox="1"/>
          <p:nvPr/>
        </p:nvSpPr>
        <p:spPr>
          <a:xfrm>
            <a:off x="262532" y="874756"/>
            <a:ext cx="3267651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RECOMMENDATION </a:t>
            </a:r>
          </a:p>
          <a:p>
            <a:pPr algn="ctr"/>
            <a:r>
              <a:rPr lang="en-US" sz="1600" b="1" dirty="0"/>
              <a:t>TARGET CITIES / CUSTOMERS  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16CC854-BB52-4A62-82C5-84984B70B206}"/>
              </a:ext>
            </a:extLst>
          </p:cNvPr>
          <p:cNvSpPr/>
          <p:nvPr/>
        </p:nvSpPr>
        <p:spPr>
          <a:xfrm>
            <a:off x="8900319" y="5891228"/>
            <a:ext cx="119919" cy="163220"/>
          </a:xfrm>
          <a:prstGeom prst="ellipse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5059C7F-94EB-423E-92DB-9A21028845E6}"/>
              </a:ext>
            </a:extLst>
          </p:cNvPr>
          <p:cNvSpPr/>
          <p:nvPr/>
        </p:nvSpPr>
        <p:spPr>
          <a:xfrm>
            <a:off x="9862281" y="5605700"/>
            <a:ext cx="119919" cy="163220"/>
          </a:xfrm>
          <a:prstGeom prst="ellipse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04B542-FFAA-4797-988D-C16FBA8334C6}"/>
              </a:ext>
            </a:extLst>
          </p:cNvPr>
          <p:cNvSpPr txBox="1"/>
          <p:nvPr/>
        </p:nvSpPr>
        <p:spPr>
          <a:xfrm>
            <a:off x="1607354" y="1731354"/>
            <a:ext cx="1738859" cy="954107"/>
          </a:xfrm>
          <a:prstGeom prst="rect">
            <a:avLst/>
          </a:prstGeom>
          <a:solidFill>
            <a:srgbClr val="FF0000">
              <a:alpha val="19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South Africa</a:t>
            </a:r>
          </a:p>
          <a:p>
            <a:pPr marL="342900" indent="-342900">
              <a:buAutoNum type="arabicPeriod"/>
            </a:pPr>
            <a:r>
              <a:rPr lang="en-US" sz="1400" b="1" dirty="0" err="1"/>
              <a:t>Capetown</a:t>
            </a:r>
            <a:r>
              <a:rPr lang="en-US" sz="1400" b="1" dirty="0"/>
              <a:t> </a:t>
            </a:r>
          </a:p>
          <a:p>
            <a:pPr marL="342900" indent="-342900">
              <a:buAutoNum type="arabicPeriod"/>
            </a:pPr>
            <a:r>
              <a:rPr lang="en-US" sz="1400" b="1" dirty="0"/>
              <a:t>Durban </a:t>
            </a:r>
          </a:p>
          <a:p>
            <a:pPr marL="342900" indent="-342900">
              <a:buAutoNum type="arabicPeriod"/>
            </a:pPr>
            <a:r>
              <a:rPr lang="en-US" sz="1400" b="1" dirty="0" err="1"/>
              <a:t>Johnesburg</a:t>
            </a:r>
            <a:endParaRPr lang="en-US" sz="1400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3EE746A-8923-43C2-8D71-F8168315FD65}"/>
              </a:ext>
            </a:extLst>
          </p:cNvPr>
          <p:cNvSpPr/>
          <p:nvPr/>
        </p:nvSpPr>
        <p:spPr>
          <a:xfrm rot="16200000">
            <a:off x="-271695" y="3767347"/>
            <a:ext cx="1221698" cy="39599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Kano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304EB5-B0F7-4826-ACAC-789901567987}"/>
              </a:ext>
            </a:extLst>
          </p:cNvPr>
          <p:cNvCxnSpPr>
            <a:cxnSpLocks/>
            <a:stCxn id="10" idx="6"/>
            <a:endCxn id="9" idx="1"/>
          </p:cNvCxnSpPr>
          <p:nvPr/>
        </p:nvCxnSpPr>
        <p:spPr>
          <a:xfrm flipV="1">
            <a:off x="339154" y="2208408"/>
            <a:ext cx="1268200" cy="1146085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33D7CAB-5CCA-4FF8-8DD8-D482B2A31317}"/>
              </a:ext>
            </a:extLst>
          </p:cNvPr>
          <p:cNvSpPr txBox="1"/>
          <p:nvPr/>
        </p:nvSpPr>
        <p:spPr>
          <a:xfrm rot="19089828">
            <a:off x="163486" y="2361478"/>
            <a:ext cx="13997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CELT &lt; 110  </a:t>
            </a:r>
            <a:r>
              <a:rPr lang="en-US" sz="1400" b="1" dirty="0" err="1"/>
              <a:t>hrs</a:t>
            </a:r>
            <a:endParaRPr lang="en-US" sz="1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9ACAC-EBAC-4956-A829-F54078DC28BF}"/>
              </a:ext>
            </a:extLst>
          </p:cNvPr>
          <p:cNvSpPr txBox="1"/>
          <p:nvPr/>
        </p:nvSpPr>
        <p:spPr>
          <a:xfrm>
            <a:off x="1600665" y="3251750"/>
            <a:ext cx="1738859" cy="523220"/>
          </a:xfrm>
          <a:prstGeom prst="rect">
            <a:avLst/>
          </a:prstGeom>
          <a:solidFill>
            <a:schemeClr val="bg1">
              <a:lumMod val="50000"/>
              <a:alpha val="19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buAutoNum type="arabicPeriod"/>
              <a:defRPr sz="1400"/>
            </a:lvl1pPr>
          </a:lstStyle>
          <a:p>
            <a:pPr marL="0" indent="0">
              <a:buNone/>
            </a:pPr>
            <a:r>
              <a:rPr lang="en-US" b="1" dirty="0"/>
              <a:t>Egypt</a:t>
            </a:r>
          </a:p>
          <a:p>
            <a:pPr marL="0" indent="0">
              <a:buNone/>
            </a:pPr>
            <a:r>
              <a:rPr lang="en-US" b="1" dirty="0"/>
              <a:t>4.    Cairo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E77137-1B95-436F-AF2E-6493C7DC9677}"/>
              </a:ext>
            </a:extLst>
          </p:cNvPr>
          <p:cNvCxnSpPr>
            <a:cxnSpLocks/>
            <a:stCxn id="10" idx="5"/>
            <a:endCxn id="13" idx="1"/>
          </p:cNvCxnSpPr>
          <p:nvPr/>
        </p:nvCxnSpPr>
        <p:spPr>
          <a:xfrm flipV="1">
            <a:off x="479158" y="3513360"/>
            <a:ext cx="1121507" cy="2004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F8F3DDB-0956-4D3F-9919-4F33ABB89E33}"/>
              </a:ext>
            </a:extLst>
          </p:cNvPr>
          <p:cNvSpPr txBox="1"/>
          <p:nvPr/>
        </p:nvSpPr>
        <p:spPr>
          <a:xfrm>
            <a:off x="504306" y="3209238"/>
            <a:ext cx="1249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CELT &lt; 78 hrs.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35F923-17AA-47E6-BCDF-4D85E2FFA105}"/>
              </a:ext>
            </a:extLst>
          </p:cNvPr>
          <p:cNvSpPr txBox="1"/>
          <p:nvPr/>
        </p:nvSpPr>
        <p:spPr>
          <a:xfrm>
            <a:off x="1593697" y="4144766"/>
            <a:ext cx="1738859" cy="738664"/>
          </a:xfrm>
          <a:prstGeom prst="rect">
            <a:avLst/>
          </a:prstGeom>
          <a:solidFill>
            <a:srgbClr val="00B050">
              <a:alpha val="19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buAutoNum type="arabicPeriod"/>
              <a:defRPr sz="1400"/>
            </a:lvl1pPr>
          </a:lstStyle>
          <a:p>
            <a:pPr marL="0" indent="0">
              <a:buNone/>
            </a:pPr>
            <a:r>
              <a:rPr lang="en-US" b="1" dirty="0"/>
              <a:t>Nigeria</a:t>
            </a:r>
          </a:p>
          <a:p>
            <a:pPr>
              <a:buAutoNum type="arabicPeriod" startAt="5"/>
            </a:pPr>
            <a:r>
              <a:rPr lang="en-US" b="1" dirty="0"/>
              <a:t>Lagos </a:t>
            </a:r>
          </a:p>
          <a:p>
            <a:pPr>
              <a:buAutoNum type="arabicPeriod" startAt="5"/>
            </a:pPr>
            <a:r>
              <a:rPr lang="en-US" b="1" dirty="0"/>
              <a:t>Kano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BFC6CB5-B458-4753-AA50-B7AFAB12DCA3}"/>
              </a:ext>
            </a:extLst>
          </p:cNvPr>
          <p:cNvCxnSpPr>
            <a:cxnSpLocks/>
            <a:stCxn id="10" idx="3"/>
            <a:endCxn id="16" idx="1"/>
          </p:cNvCxnSpPr>
          <p:nvPr/>
        </p:nvCxnSpPr>
        <p:spPr>
          <a:xfrm>
            <a:off x="479158" y="4397277"/>
            <a:ext cx="1114539" cy="11682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6404C11-2B1B-483F-B057-7993168048A9}"/>
              </a:ext>
            </a:extLst>
          </p:cNvPr>
          <p:cNvSpPr txBox="1"/>
          <p:nvPr/>
        </p:nvSpPr>
        <p:spPr>
          <a:xfrm rot="355500">
            <a:off x="448511" y="4179090"/>
            <a:ext cx="1277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CELT &lt; 24 hrs.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803F36-6C14-4A86-9415-F997CFD648D7}"/>
              </a:ext>
            </a:extLst>
          </p:cNvPr>
          <p:cNvSpPr txBox="1"/>
          <p:nvPr/>
        </p:nvSpPr>
        <p:spPr>
          <a:xfrm>
            <a:off x="1611729" y="5286856"/>
            <a:ext cx="1738859" cy="523220"/>
          </a:xfrm>
          <a:prstGeom prst="rect">
            <a:avLst/>
          </a:prstGeom>
          <a:solidFill>
            <a:srgbClr val="FFFF00">
              <a:alpha val="19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buAutoNum type="arabicPeriod"/>
              <a:defRPr sz="1400"/>
            </a:lvl1pPr>
          </a:lstStyle>
          <a:p>
            <a:pPr marL="0" indent="0">
              <a:buNone/>
            </a:pPr>
            <a:r>
              <a:rPr lang="en-US" b="1" dirty="0"/>
              <a:t>Algeria</a:t>
            </a:r>
          </a:p>
          <a:p>
            <a:pPr>
              <a:buAutoNum type="arabicPeriod" startAt="7"/>
            </a:pPr>
            <a:r>
              <a:rPr lang="en-US" b="1" dirty="0"/>
              <a:t>Algiers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2947BED-0DD0-4501-B17D-8B746D3387CF}"/>
              </a:ext>
            </a:extLst>
          </p:cNvPr>
          <p:cNvCxnSpPr>
            <a:cxnSpLocks/>
            <a:stCxn id="10" idx="2"/>
            <a:endCxn id="19" idx="1"/>
          </p:cNvCxnSpPr>
          <p:nvPr/>
        </p:nvCxnSpPr>
        <p:spPr>
          <a:xfrm>
            <a:off x="339154" y="4576191"/>
            <a:ext cx="1272575" cy="972275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69A171E-6253-440C-99F6-1FB6AAC9E2E4}"/>
              </a:ext>
            </a:extLst>
          </p:cNvPr>
          <p:cNvSpPr txBox="1"/>
          <p:nvPr/>
        </p:nvSpPr>
        <p:spPr>
          <a:xfrm rot="2314637">
            <a:off x="462882" y="4842779"/>
            <a:ext cx="1249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CELT &lt; 50 hrs.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1B4CC6-302C-453B-A7BB-10B196D6AB2A}"/>
              </a:ext>
            </a:extLst>
          </p:cNvPr>
          <p:cNvSpPr txBox="1"/>
          <p:nvPr/>
        </p:nvSpPr>
        <p:spPr>
          <a:xfrm>
            <a:off x="8615504" y="5710662"/>
            <a:ext cx="344774" cy="402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65A4294-FEDB-48C8-A77B-AE403C8118CE}"/>
              </a:ext>
            </a:extLst>
          </p:cNvPr>
          <p:cNvSpPr txBox="1"/>
          <p:nvPr/>
        </p:nvSpPr>
        <p:spPr>
          <a:xfrm>
            <a:off x="9749853" y="5808969"/>
            <a:ext cx="344774" cy="402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E693E8E-B507-4993-99AF-72B89A609582}"/>
              </a:ext>
            </a:extLst>
          </p:cNvPr>
          <p:cNvSpPr/>
          <p:nvPr/>
        </p:nvSpPr>
        <p:spPr>
          <a:xfrm>
            <a:off x="9477653" y="5483801"/>
            <a:ext cx="119919" cy="163220"/>
          </a:xfrm>
          <a:prstGeom prst="ellipse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0E4D8B-99F9-440E-8C22-4107CB5B0CDE}"/>
              </a:ext>
            </a:extLst>
          </p:cNvPr>
          <p:cNvSpPr txBox="1"/>
          <p:nvPr/>
        </p:nvSpPr>
        <p:spPr>
          <a:xfrm>
            <a:off x="9557540" y="5219304"/>
            <a:ext cx="34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2B80392-6A02-42BA-A392-9B0F810BD3C1}"/>
              </a:ext>
            </a:extLst>
          </p:cNvPr>
          <p:cNvSpPr/>
          <p:nvPr/>
        </p:nvSpPr>
        <p:spPr>
          <a:xfrm>
            <a:off x="9782395" y="1876839"/>
            <a:ext cx="119919" cy="163220"/>
          </a:xfrm>
          <a:prstGeom prst="ellipse">
            <a:avLst/>
          </a:prstGeom>
          <a:solidFill>
            <a:schemeClr val="bg2">
              <a:lumMod val="9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A1B4A3-D475-472F-8784-95A3FC1C300A}"/>
              </a:ext>
            </a:extLst>
          </p:cNvPr>
          <p:cNvSpPr txBox="1"/>
          <p:nvPr/>
        </p:nvSpPr>
        <p:spPr>
          <a:xfrm>
            <a:off x="9729927" y="1530282"/>
            <a:ext cx="344774" cy="402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3E4C7A6-438E-421E-8E4A-8C155CF3BF9E}"/>
              </a:ext>
            </a:extLst>
          </p:cNvPr>
          <p:cNvSpPr/>
          <p:nvPr/>
        </p:nvSpPr>
        <p:spPr>
          <a:xfrm>
            <a:off x="7951033" y="3363126"/>
            <a:ext cx="119919" cy="163220"/>
          </a:xfrm>
          <a:prstGeom prst="ellipse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F94FE44-B51B-4F0E-89BB-EF47ED688DB7}"/>
              </a:ext>
            </a:extLst>
          </p:cNvPr>
          <p:cNvSpPr txBox="1"/>
          <p:nvPr/>
        </p:nvSpPr>
        <p:spPr>
          <a:xfrm>
            <a:off x="7838605" y="2963571"/>
            <a:ext cx="34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A95C8B2-D312-4591-8BC2-BA69B556E793}"/>
              </a:ext>
            </a:extLst>
          </p:cNvPr>
          <p:cNvSpPr/>
          <p:nvPr/>
        </p:nvSpPr>
        <p:spPr>
          <a:xfrm>
            <a:off x="8299376" y="3046018"/>
            <a:ext cx="119919" cy="163220"/>
          </a:xfrm>
          <a:prstGeom prst="ellipse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A9C2A10-8A8C-43D5-8005-D03171D83F5C}"/>
              </a:ext>
            </a:extLst>
          </p:cNvPr>
          <p:cNvSpPr txBox="1"/>
          <p:nvPr/>
        </p:nvSpPr>
        <p:spPr>
          <a:xfrm>
            <a:off x="8186948" y="2727511"/>
            <a:ext cx="34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0E64E66-3442-4CCD-B454-0BF70520ECCB}"/>
              </a:ext>
            </a:extLst>
          </p:cNvPr>
          <p:cNvSpPr/>
          <p:nvPr/>
        </p:nvSpPr>
        <p:spPr>
          <a:xfrm>
            <a:off x="7622541" y="1448672"/>
            <a:ext cx="119919" cy="163220"/>
          </a:xfrm>
          <a:prstGeom prst="ellipse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FB76E9B-3980-4A6B-A948-619F55417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206" y="5589193"/>
            <a:ext cx="195579" cy="196233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0E82309-4E9E-4214-B6FB-A6AAFB9016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16" t="5172" r="23718" b="6686"/>
          <a:stretch/>
        </p:blipFill>
        <p:spPr>
          <a:xfrm flipH="1">
            <a:off x="1080504" y="5572693"/>
            <a:ext cx="255758" cy="25008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CF74F75-C8B0-4E34-A146-6BA3764CE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723" y="4609479"/>
            <a:ext cx="195579" cy="196233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0BDB068-B37B-4401-886F-25C4C70F0D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16" t="5172" r="23718" b="6686"/>
          <a:stretch/>
        </p:blipFill>
        <p:spPr>
          <a:xfrm flipH="1">
            <a:off x="1095021" y="4592979"/>
            <a:ext cx="255758" cy="25008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85F0E05A-776C-4958-BB2C-EE154401B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212" y="3593480"/>
            <a:ext cx="195579" cy="19623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967601C-E263-4667-A6FE-7C76F717FB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16" t="5172" r="23718" b="6686"/>
          <a:stretch/>
        </p:blipFill>
        <p:spPr>
          <a:xfrm flipH="1">
            <a:off x="1080510" y="3576980"/>
            <a:ext cx="255758" cy="25008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867D507-76CD-4D97-9ACB-964DF00CC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025" y="2744894"/>
            <a:ext cx="195579" cy="19623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88F990C-119D-42F3-A314-7C7119E3C0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16" t="5172" r="23718" b="6686"/>
          <a:stretch/>
        </p:blipFill>
        <p:spPr>
          <a:xfrm flipH="1">
            <a:off x="1569323" y="2728394"/>
            <a:ext cx="255758" cy="250081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6792CE3-7456-4DA7-A1B8-F86753453495}"/>
              </a:ext>
            </a:extLst>
          </p:cNvPr>
          <p:cNvCxnSpPr>
            <a:cxnSpLocks/>
            <a:endCxn id="26" idx="3"/>
          </p:cNvCxnSpPr>
          <p:nvPr/>
        </p:nvCxnSpPr>
        <p:spPr>
          <a:xfrm flipV="1">
            <a:off x="8401966" y="2016156"/>
            <a:ext cx="1397991" cy="1106992"/>
          </a:xfrm>
          <a:prstGeom prst="straightConnector1">
            <a:avLst/>
          </a:prstGeom>
          <a:ln w="57150">
            <a:solidFill>
              <a:srgbClr val="00206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7BF942B-AAF3-49D7-962D-FE32EAE1B4AA}"/>
              </a:ext>
            </a:extLst>
          </p:cNvPr>
          <p:cNvCxnSpPr>
            <a:cxnSpLocks/>
            <a:stCxn id="32" idx="2"/>
            <a:endCxn id="33" idx="5"/>
          </p:cNvCxnSpPr>
          <p:nvPr/>
        </p:nvCxnSpPr>
        <p:spPr>
          <a:xfrm flipH="1" flipV="1">
            <a:off x="7724898" y="1587989"/>
            <a:ext cx="634437" cy="1508854"/>
          </a:xfrm>
          <a:prstGeom prst="straightConnector1">
            <a:avLst/>
          </a:prstGeom>
          <a:ln w="57150">
            <a:solidFill>
              <a:srgbClr val="00206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EBC899E-AB5C-424B-955F-198589937D22}"/>
              </a:ext>
            </a:extLst>
          </p:cNvPr>
          <p:cNvCxnSpPr>
            <a:cxnSpLocks/>
            <a:stCxn id="31" idx="6"/>
          </p:cNvCxnSpPr>
          <p:nvPr/>
        </p:nvCxnSpPr>
        <p:spPr>
          <a:xfrm flipH="1">
            <a:off x="8081023" y="3127628"/>
            <a:ext cx="338272" cy="287722"/>
          </a:xfrm>
          <a:prstGeom prst="straightConnector1">
            <a:avLst/>
          </a:prstGeom>
          <a:ln w="57150">
            <a:solidFill>
              <a:srgbClr val="00206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0D9FF33-067F-40DF-BBF4-027F0045EB8A}"/>
              </a:ext>
            </a:extLst>
          </p:cNvPr>
          <p:cNvCxnSpPr>
            <a:cxnSpLocks/>
          </p:cNvCxnSpPr>
          <p:nvPr/>
        </p:nvCxnSpPr>
        <p:spPr>
          <a:xfrm>
            <a:off x="8419295" y="3251750"/>
            <a:ext cx="540670" cy="2639478"/>
          </a:xfrm>
          <a:prstGeom prst="straightConnector1">
            <a:avLst/>
          </a:prstGeom>
          <a:ln w="57150">
            <a:solidFill>
              <a:srgbClr val="00206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7DF00B7-9C46-48AC-AE58-3817C1E1AB6D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8429366" y="3206878"/>
            <a:ext cx="1552834" cy="2480432"/>
          </a:xfrm>
          <a:prstGeom prst="straightConnector1">
            <a:avLst/>
          </a:prstGeom>
          <a:ln w="57150">
            <a:solidFill>
              <a:srgbClr val="00206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6DCA4F9D-D80D-40C2-80FA-136E20747B73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8422296" y="3307702"/>
            <a:ext cx="1072919" cy="2200002"/>
          </a:xfrm>
          <a:prstGeom prst="straightConnector1">
            <a:avLst/>
          </a:prstGeom>
          <a:ln w="57150">
            <a:solidFill>
              <a:srgbClr val="00206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Picture 61">
            <a:extLst>
              <a:ext uri="{FF2B5EF4-FFF2-40B4-BE49-F238E27FC236}">
                <a16:creationId xmlns:a16="http://schemas.microsoft.com/office/drawing/2014/main" id="{23DE6D06-B21B-422A-A238-ACE01ADDF5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413" t="19213" r="16623" b="19865"/>
          <a:stretch/>
        </p:blipFill>
        <p:spPr>
          <a:xfrm>
            <a:off x="8749295" y="2943737"/>
            <a:ext cx="597509" cy="55182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51ECB73-0F11-487A-B9A6-2DA7AC8BCCE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262" t="23619" r="13547" b="28725"/>
          <a:stretch/>
        </p:blipFill>
        <p:spPr>
          <a:xfrm>
            <a:off x="7166971" y="2655695"/>
            <a:ext cx="968682" cy="341399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239360B9-ECD6-484A-8C80-976884F2B8F6}"/>
              </a:ext>
            </a:extLst>
          </p:cNvPr>
          <p:cNvSpPr/>
          <p:nvPr/>
        </p:nvSpPr>
        <p:spPr>
          <a:xfrm>
            <a:off x="110197" y="6455133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bg1"/>
                </a:solidFill>
              </a:rPr>
              <a:t>Ref - </a:t>
            </a:r>
            <a:r>
              <a:rPr lang="en-US" sz="1200" b="1" dirty="0">
                <a:solidFill>
                  <a:schemeClr val="bg1"/>
                </a:solidFill>
              </a:rPr>
              <a:t>https://www.goldsteinresearch.com/report/africa-two-wheelers-market-outlook-2024-regional-opportunity-assessment-and-demand-analysis-market-forecast-2016-2024</a:t>
            </a:r>
            <a:endParaRPr lang="en-US" sz="1200" i="1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E575D13-7BB2-4506-96A4-CAA90C8AF9D0}"/>
              </a:ext>
            </a:extLst>
          </p:cNvPr>
          <p:cNvSpPr/>
          <p:nvPr/>
        </p:nvSpPr>
        <p:spPr>
          <a:xfrm>
            <a:off x="3950066" y="27465"/>
            <a:ext cx="866775" cy="52301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702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F0E95E-810E-40DD-BD4E-007F13A47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25" y="2353208"/>
            <a:ext cx="2781081" cy="26318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851" y="45777"/>
            <a:ext cx="12084149" cy="666841"/>
          </a:xfrm>
        </p:spPr>
        <p:txBody>
          <a:bodyPr>
            <a:noAutofit/>
          </a:bodyPr>
          <a:lstStyle/>
          <a:p>
            <a:pPr algn="r"/>
            <a:r>
              <a:rPr lang="en-US" sz="28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6 – Distribution channel model Africa </a:t>
            </a:r>
            <a:r>
              <a:rPr lang="en-US" sz="2800" dirty="0">
                <a:solidFill>
                  <a:srgbClr val="002060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 – Supply Chain Management By Pearson – Sunil &amp; Mendel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12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B33FC9-D6DE-4AF9-BC66-90F6809C2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838" y="898046"/>
            <a:ext cx="1562568" cy="112184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D88DA62-3442-44C1-BDCD-50473DD3ACC7}"/>
              </a:ext>
            </a:extLst>
          </p:cNvPr>
          <p:cNvCxnSpPr/>
          <p:nvPr/>
        </p:nvCxnSpPr>
        <p:spPr>
          <a:xfrm>
            <a:off x="1691391" y="1605117"/>
            <a:ext cx="0" cy="16897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24E78F35-6635-49AD-86E7-AEF3B26A6830}"/>
              </a:ext>
            </a:extLst>
          </p:cNvPr>
          <p:cNvSpPr/>
          <p:nvPr/>
        </p:nvSpPr>
        <p:spPr>
          <a:xfrm>
            <a:off x="5362583" y="873932"/>
            <a:ext cx="50449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RECOMMENDED DISTRIBUTION NETWORK </a:t>
            </a:r>
          </a:p>
          <a:p>
            <a:pPr algn="ctr"/>
            <a:r>
              <a:rPr lang="en-US" dirty="0">
                <a:solidFill>
                  <a:srgbClr val="002060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“Distributor Storage with Carrier Delivery” </a:t>
            </a:r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B4A1D50-75A8-4378-83B0-13C4FDFD1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117" y="865073"/>
            <a:ext cx="1896381" cy="108759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DE49871-DC90-43A5-9F3E-8B549FACA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829" y="5880508"/>
            <a:ext cx="1717290" cy="35563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1FC82B2-9FF9-453E-8F9E-36251E7581D3}"/>
              </a:ext>
            </a:extLst>
          </p:cNvPr>
          <p:cNvSpPr txBox="1"/>
          <p:nvPr/>
        </p:nvSpPr>
        <p:spPr>
          <a:xfrm>
            <a:off x="536784" y="3628217"/>
            <a:ext cx="2473961" cy="43088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RECOMMENDATION </a:t>
            </a:r>
          </a:p>
          <a:p>
            <a:pPr algn="ctr"/>
            <a:r>
              <a:rPr lang="en-US" sz="1100" b="1" dirty="0"/>
              <a:t>KANO @ Storage + Sales + Service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A31CE9-E2C6-4CE5-A5FF-90EA67378E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51" y="5108577"/>
            <a:ext cx="4636178" cy="654519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2F0EFDD4-3596-4CD6-A4E2-F5E6C48934C4}"/>
              </a:ext>
            </a:extLst>
          </p:cNvPr>
          <p:cNvGrpSpPr/>
          <p:nvPr/>
        </p:nvGrpSpPr>
        <p:grpSpPr>
          <a:xfrm>
            <a:off x="4897588" y="1554788"/>
            <a:ext cx="7186561" cy="4590594"/>
            <a:chOff x="4689688" y="985230"/>
            <a:chExt cx="7394461" cy="4590594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5C218DA0-9ED9-4780-A098-2A9A92AE7F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0978" b="3109"/>
            <a:stretch/>
          </p:blipFill>
          <p:spPr>
            <a:xfrm>
              <a:off x="4689688" y="1641462"/>
              <a:ext cx="7394461" cy="393436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73B1A50-7218-4B9A-9DDA-A0246C5C3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5330" y="985230"/>
              <a:ext cx="3206645" cy="735372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BA1501F-612A-4CDF-ABD9-A5403C4A76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96114" y="5303212"/>
            <a:ext cx="797428" cy="5316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F867B9-59E0-4B67-BF9E-2B6A59922A9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17460" b="18518"/>
          <a:stretch/>
        </p:blipFill>
        <p:spPr>
          <a:xfrm>
            <a:off x="7317488" y="5274465"/>
            <a:ext cx="956129" cy="5749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 descr="A picture containing table&#10;&#10;Description automatically generated">
            <a:extLst>
              <a:ext uri="{FF2B5EF4-FFF2-40B4-BE49-F238E27FC236}">
                <a16:creationId xmlns:a16="http://schemas.microsoft.com/office/drawing/2014/main" id="{7BD9DE05-EB00-4A8C-83BC-DED47C689C8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867" y="5303212"/>
            <a:ext cx="819254" cy="54616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58E27F0-1447-4D9A-936D-1D7D8E3AAB4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15985" y="5274465"/>
            <a:ext cx="755444" cy="5376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51704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7 – Distribution channel model for India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779257"/>
            <a:ext cx="11971606" cy="5847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highest degree of complexity lies in the handling of pipes amongst all these commodities from logistics perspective………………………….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06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8 –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Logistics Packaging issue </a:t>
            </a:r>
            <a:endParaRPr lang="en-US" sz="2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779257"/>
            <a:ext cx="11971606" cy="5847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highest degree of complexity lies in the handling of pipes amongst all these commodities from logistics perspective………………………….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14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CD9B5E-171D-4DAF-8C63-F8FD3ED5DE2C}"/>
              </a:ext>
            </a:extLst>
          </p:cNvPr>
          <p:cNvSpPr/>
          <p:nvPr/>
        </p:nvSpPr>
        <p:spPr>
          <a:xfrm>
            <a:off x="4650732" y="3244334"/>
            <a:ext cx="28905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Logistics Packaging issue </a:t>
            </a:r>
          </a:p>
        </p:txBody>
      </p:sp>
    </p:spTree>
    <p:extLst>
      <p:ext uri="{BB962C8B-B14F-4D97-AF65-F5344CB8AC3E}">
        <p14:creationId xmlns:p14="http://schemas.microsoft.com/office/powerpoint/2010/main" val="1601528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10 –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India Operations challenges </a:t>
            </a:r>
            <a:endParaRPr lang="en-US" sz="2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779257"/>
            <a:ext cx="11971606" cy="5847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highest degree of complexity lies in the handling of pipes amongst all these commodities from logistics perspective………………………….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15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CD9B5E-171D-4DAF-8C63-F8FD3ED5DE2C}"/>
              </a:ext>
            </a:extLst>
          </p:cNvPr>
          <p:cNvSpPr/>
          <p:nvPr/>
        </p:nvSpPr>
        <p:spPr>
          <a:xfrm>
            <a:off x="4650732" y="3244334"/>
            <a:ext cx="28905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Logistics Packaging issue </a:t>
            </a:r>
          </a:p>
        </p:txBody>
      </p:sp>
    </p:spTree>
    <p:extLst>
      <p:ext uri="{BB962C8B-B14F-4D97-AF65-F5344CB8AC3E}">
        <p14:creationId xmlns:p14="http://schemas.microsoft.com/office/powerpoint/2010/main" val="1047396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779257"/>
            <a:ext cx="11971606" cy="5847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highest degree of complexity lies in the handling of pipes amongst all these commodities from logistics perspective………………………….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57D38DDB-C47E-4EE8-8BB5-FA083F451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814191"/>
              </p:ext>
            </p:extLst>
          </p:nvPr>
        </p:nvGraphicFramePr>
        <p:xfrm>
          <a:off x="774700" y="1225694"/>
          <a:ext cx="10883898" cy="40783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68">
                  <a:extLst>
                    <a:ext uri="{9D8B030D-6E8A-4147-A177-3AD203B41FA5}">
                      <a16:colId xmlns:a16="http://schemas.microsoft.com/office/drawing/2014/main" val="3329868230"/>
                    </a:ext>
                  </a:extLst>
                </a:gridCol>
                <a:gridCol w="2739398">
                  <a:extLst>
                    <a:ext uri="{9D8B030D-6E8A-4147-A177-3AD203B41FA5}">
                      <a16:colId xmlns:a16="http://schemas.microsoft.com/office/drawing/2014/main" val="2071803338"/>
                    </a:ext>
                  </a:extLst>
                </a:gridCol>
                <a:gridCol w="1813983">
                  <a:extLst>
                    <a:ext uri="{9D8B030D-6E8A-4147-A177-3AD203B41FA5}">
                      <a16:colId xmlns:a16="http://schemas.microsoft.com/office/drawing/2014/main" val="3902895483"/>
                    </a:ext>
                  </a:extLst>
                </a:gridCol>
                <a:gridCol w="1813983">
                  <a:extLst>
                    <a:ext uri="{9D8B030D-6E8A-4147-A177-3AD203B41FA5}">
                      <a16:colId xmlns:a16="http://schemas.microsoft.com/office/drawing/2014/main" val="2567179108"/>
                    </a:ext>
                  </a:extLst>
                </a:gridCol>
                <a:gridCol w="1813983">
                  <a:extLst>
                    <a:ext uri="{9D8B030D-6E8A-4147-A177-3AD203B41FA5}">
                      <a16:colId xmlns:a16="http://schemas.microsoft.com/office/drawing/2014/main" val="3070258159"/>
                    </a:ext>
                  </a:extLst>
                </a:gridCol>
                <a:gridCol w="1813983">
                  <a:extLst>
                    <a:ext uri="{9D8B030D-6E8A-4147-A177-3AD203B41FA5}">
                      <a16:colId xmlns:a16="http://schemas.microsoft.com/office/drawing/2014/main" val="138120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876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72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274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205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933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75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6986721"/>
                  </a:ext>
                </a:extLst>
              </a:tr>
              <a:tr h="37062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742987"/>
                  </a:ext>
                </a:extLst>
              </a:tr>
              <a:tr h="37062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922050"/>
                  </a:ext>
                </a:extLst>
              </a:tr>
              <a:tr h="37062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9393991"/>
                  </a:ext>
                </a:extLst>
              </a:tr>
              <a:tr h="37062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93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8113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902367"/>
            <a:ext cx="11971606" cy="338554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endParaRPr lang="en-US" altLang="en-US" sz="16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8902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Annexure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779257"/>
            <a:ext cx="11971606" cy="5847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highest degree of complexity lies in the handling of pipes amongst all these commodities from logistics perspective………………………….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3" name="Rectangle 2"/>
          <p:cNvSpPr/>
          <p:nvPr/>
        </p:nvSpPr>
        <p:spPr>
          <a:xfrm>
            <a:off x="1502228" y="1436914"/>
            <a:ext cx="9851571" cy="33049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List of annexures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59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Annexure -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779257"/>
            <a:ext cx="11971606" cy="5847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highest degree of complexity lies in the handling of pipes amongst all these commodities from logistics perspective………………………….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19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52087B-B9B3-48A2-BB49-13D58AB6496E}"/>
              </a:ext>
            </a:extLst>
          </p:cNvPr>
          <p:cNvSpPr/>
          <p:nvPr/>
        </p:nvSpPr>
        <p:spPr>
          <a:xfrm>
            <a:off x="872838" y="1772150"/>
            <a:ext cx="5573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http://www.mastermindofdenver.com/maintenance.html</a:t>
            </a:r>
          </a:p>
        </p:txBody>
      </p:sp>
    </p:spTree>
    <p:extLst>
      <p:ext uri="{BB962C8B-B14F-4D97-AF65-F5344CB8AC3E}">
        <p14:creationId xmlns:p14="http://schemas.microsoft.com/office/powerpoint/2010/main" val="198752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 History and Product Portfolio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691811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92663" y="1651000"/>
            <a:ext cx="2743200" cy="365125"/>
          </a:xfrm>
        </p:spPr>
        <p:txBody>
          <a:bodyPr/>
          <a:lstStyle/>
          <a:p>
            <a:fld id="{7DD47C30-6CD0-493D-AB2D-B218D87F4CE9}" type="slidenum">
              <a:rPr lang="en-US" smtClean="0"/>
              <a:t>2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22AE3B-5965-48B2-A83B-A05769138EB7}"/>
              </a:ext>
            </a:extLst>
          </p:cNvPr>
          <p:cNvGrpSpPr/>
          <p:nvPr/>
        </p:nvGrpSpPr>
        <p:grpSpPr>
          <a:xfrm>
            <a:off x="194602" y="872780"/>
            <a:ext cx="11802795" cy="1322365"/>
            <a:chOff x="674519" y="3778347"/>
            <a:chExt cx="8576354" cy="1322365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0A7CC07-C39D-468B-8253-2CD32A66E889}"/>
                </a:ext>
              </a:extLst>
            </p:cNvPr>
            <p:cNvGrpSpPr/>
            <p:nvPr/>
          </p:nvGrpSpPr>
          <p:grpSpPr>
            <a:xfrm rot="16200000">
              <a:off x="4301513" y="151353"/>
              <a:ext cx="1322365" cy="8576354"/>
              <a:chOff x="2951278" y="1543743"/>
              <a:chExt cx="5886470" cy="8167452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45FABA45-0A07-40B5-B7F2-A228F0C6CDF6}"/>
                  </a:ext>
                </a:extLst>
              </p:cNvPr>
              <p:cNvSpPr/>
              <p:nvPr/>
            </p:nvSpPr>
            <p:spPr bwMode="auto">
              <a:xfrm>
                <a:off x="2951278" y="2616813"/>
                <a:ext cx="5886463" cy="7094382"/>
              </a:xfrm>
              <a:prstGeom prst="rect">
                <a:avLst/>
              </a:prstGeom>
              <a:gradFill>
                <a:gsLst>
                  <a:gs pos="0">
                    <a:srgbClr val="2D7395">
                      <a:lumMod val="20000"/>
                      <a:lumOff val="80000"/>
                    </a:srgbClr>
                  </a:gs>
                  <a:gs pos="85000">
                    <a:sysClr val="window" lastClr="FFFFFF"/>
                  </a:gs>
                </a:gsLst>
                <a:lin ang="5400000" scaled="0"/>
              </a:gradFill>
              <a:ln w="1905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anchor="ctr"/>
              <a:lstStyle>
                <a:defPPr>
                  <a:defRPr lang="en-US"/>
                </a:defPPr>
                <a:lvl1pPr marL="0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46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293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440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586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733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2879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026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172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482518"/>
                <a:endParaRPr lang="en-US" sz="1900" kern="0" dirty="0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27" name="Text Placeholder 4">
                <a:extLst>
                  <a:ext uri="{FF2B5EF4-FFF2-40B4-BE49-F238E27FC236}">
                    <a16:creationId xmlns:a16="http://schemas.microsoft.com/office/drawing/2014/main" id="{452BD1A5-3CD4-4F28-A012-AC1704CF6361}"/>
                  </a:ext>
                </a:extLst>
              </p:cNvPr>
              <p:cNvSpPr>
                <a:spLocks/>
              </p:cNvSpPr>
              <p:nvPr/>
            </p:nvSpPr>
            <p:spPr bwMode="gray">
              <a:xfrm rot="5400000">
                <a:off x="5376336" y="-881315"/>
                <a:ext cx="1036354" cy="5886470"/>
              </a:xfrm>
              <a:prstGeom prst="roundRect">
                <a:avLst>
                  <a:gd name="adj" fmla="val 16667"/>
                </a:avLst>
              </a:prstGeom>
              <a:solidFill>
                <a:srgbClr val="002060"/>
              </a:solidFill>
              <a:ln w="25400" cap="flat" cmpd="sng" algn="ctr">
                <a:solidFill>
                  <a:srgbClr val="002060"/>
                </a:solidFill>
                <a:prstDash val="solid"/>
              </a:ln>
              <a:effectLst/>
            </p:spPr>
            <p:txBody>
              <a:bodyPr anchor="ctr"/>
              <a:lstStyle>
                <a:defPPr>
                  <a:defRPr lang="en-US"/>
                </a:defPPr>
                <a:lvl1pPr marL="0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46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293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440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586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733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2879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026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172" algn="l" defTabSz="457146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482518"/>
                <a:r>
                  <a:rPr lang="en-US" sz="1600" b="1" kern="0" dirty="0">
                    <a:solidFill>
                      <a:srgbClr val="FFFFFF"/>
                    </a:solidFill>
                    <a:latin typeface="Arial"/>
                  </a:rPr>
                  <a:t>Zoom Arrow Bikes </a:t>
                </a:r>
              </a:p>
            </p:txBody>
          </p:sp>
        </p:grpSp>
        <p:sp>
          <p:nvSpPr>
            <p:cNvPr id="12" name="Rounded Rectangle 12">
              <a:extLst>
                <a:ext uri="{FF2B5EF4-FFF2-40B4-BE49-F238E27FC236}">
                  <a16:creationId xmlns:a16="http://schemas.microsoft.com/office/drawing/2014/main" id="{B278EA1C-E060-464E-8778-F1C0B3BEE7AE}"/>
                </a:ext>
              </a:extLst>
            </p:cNvPr>
            <p:cNvSpPr/>
            <p:nvPr/>
          </p:nvSpPr>
          <p:spPr>
            <a:xfrm>
              <a:off x="3844968" y="4271135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2012</a:t>
              </a:r>
            </a:p>
          </p:txBody>
        </p:sp>
        <p:sp>
          <p:nvSpPr>
            <p:cNvPr id="13" name="Rounded Rectangle 13">
              <a:extLst>
                <a:ext uri="{FF2B5EF4-FFF2-40B4-BE49-F238E27FC236}">
                  <a16:creationId xmlns:a16="http://schemas.microsoft.com/office/drawing/2014/main" id="{F83367EE-F9D4-45D1-824C-7600ACCD9978}"/>
                </a:ext>
              </a:extLst>
            </p:cNvPr>
            <p:cNvSpPr/>
            <p:nvPr/>
          </p:nvSpPr>
          <p:spPr>
            <a:xfrm>
              <a:off x="4510826" y="4271135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2013</a:t>
              </a:r>
            </a:p>
          </p:txBody>
        </p:sp>
        <p:sp>
          <p:nvSpPr>
            <p:cNvPr id="14" name="Rounded Rectangle 14">
              <a:extLst>
                <a:ext uri="{FF2B5EF4-FFF2-40B4-BE49-F238E27FC236}">
                  <a16:creationId xmlns:a16="http://schemas.microsoft.com/office/drawing/2014/main" id="{1E7EF925-D242-43D3-96EA-A713178A9BB6}"/>
                </a:ext>
              </a:extLst>
            </p:cNvPr>
            <p:cNvSpPr/>
            <p:nvPr/>
          </p:nvSpPr>
          <p:spPr>
            <a:xfrm>
              <a:off x="5149643" y="4271369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2014</a:t>
              </a:r>
            </a:p>
          </p:txBody>
        </p:sp>
        <p:sp>
          <p:nvSpPr>
            <p:cNvPr id="15" name="Rounded Rectangle 15">
              <a:extLst>
                <a:ext uri="{FF2B5EF4-FFF2-40B4-BE49-F238E27FC236}">
                  <a16:creationId xmlns:a16="http://schemas.microsoft.com/office/drawing/2014/main" id="{6961B67C-296D-4DEE-99C8-7711CB2FC221}"/>
                </a:ext>
              </a:extLst>
            </p:cNvPr>
            <p:cNvSpPr/>
            <p:nvPr/>
          </p:nvSpPr>
          <p:spPr>
            <a:xfrm>
              <a:off x="5787457" y="4271369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2015</a:t>
              </a:r>
            </a:p>
          </p:txBody>
        </p:sp>
        <p:sp>
          <p:nvSpPr>
            <p:cNvPr id="16" name="Rounded Rectangle 17">
              <a:extLst>
                <a:ext uri="{FF2B5EF4-FFF2-40B4-BE49-F238E27FC236}">
                  <a16:creationId xmlns:a16="http://schemas.microsoft.com/office/drawing/2014/main" id="{E1695B70-43B8-4CF6-91C0-A7E33089E367}"/>
                </a:ext>
              </a:extLst>
            </p:cNvPr>
            <p:cNvSpPr/>
            <p:nvPr/>
          </p:nvSpPr>
          <p:spPr>
            <a:xfrm>
              <a:off x="6430564" y="4268578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2016</a:t>
              </a:r>
            </a:p>
          </p:txBody>
        </p:sp>
        <p:sp>
          <p:nvSpPr>
            <p:cNvPr id="18" name="Rounded Rectangle 18">
              <a:extLst>
                <a:ext uri="{FF2B5EF4-FFF2-40B4-BE49-F238E27FC236}">
                  <a16:creationId xmlns:a16="http://schemas.microsoft.com/office/drawing/2014/main" id="{436ADCC8-F88E-4974-94AC-A9084F2800A5}"/>
                </a:ext>
              </a:extLst>
            </p:cNvPr>
            <p:cNvSpPr/>
            <p:nvPr/>
          </p:nvSpPr>
          <p:spPr>
            <a:xfrm>
              <a:off x="7071687" y="4277062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2017</a:t>
              </a:r>
            </a:p>
          </p:txBody>
        </p:sp>
        <p:sp>
          <p:nvSpPr>
            <p:cNvPr id="19" name="Rounded Rectangle 19">
              <a:extLst>
                <a:ext uri="{FF2B5EF4-FFF2-40B4-BE49-F238E27FC236}">
                  <a16:creationId xmlns:a16="http://schemas.microsoft.com/office/drawing/2014/main" id="{73EE7A73-1BE1-4D46-AA85-5AD83493B013}"/>
                </a:ext>
              </a:extLst>
            </p:cNvPr>
            <p:cNvSpPr/>
            <p:nvPr/>
          </p:nvSpPr>
          <p:spPr>
            <a:xfrm>
              <a:off x="3207177" y="4271135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2010</a:t>
              </a:r>
            </a:p>
          </p:txBody>
        </p:sp>
        <p:sp>
          <p:nvSpPr>
            <p:cNvPr id="20" name="Rounded Rectangle 20">
              <a:extLst>
                <a:ext uri="{FF2B5EF4-FFF2-40B4-BE49-F238E27FC236}">
                  <a16:creationId xmlns:a16="http://schemas.microsoft.com/office/drawing/2014/main" id="{68E6626F-32B4-4B7D-8576-848CFB8F9CBF}"/>
                </a:ext>
              </a:extLst>
            </p:cNvPr>
            <p:cNvSpPr/>
            <p:nvPr/>
          </p:nvSpPr>
          <p:spPr>
            <a:xfrm>
              <a:off x="2545674" y="4272149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2009</a:t>
              </a:r>
            </a:p>
          </p:txBody>
        </p:sp>
        <p:sp>
          <p:nvSpPr>
            <p:cNvPr id="21" name="Rounded Rectangle 21">
              <a:extLst>
                <a:ext uri="{FF2B5EF4-FFF2-40B4-BE49-F238E27FC236}">
                  <a16:creationId xmlns:a16="http://schemas.microsoft.com/office/drawing/2014/main" id="{14323F55-FBA8-4AA3-8071-FD0E96E30551}"/>
                </a:ext>
              </a:extLst>
            </p:cNvPr>
            <p:cNvSpPr/>
            <p:nvPr/>
          </p:nvSpPr>
          <p:spPr>
            <a:xfrm>
              <a:off x="1890656" y="4271369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2008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5D3BE5D-5091-4163-91A0-DF18C61F1CD0}"/>
                </a:ext>
              </a:extLst>
            </p:cNvPr>
            <p:cNvSpPr/>
            <p:nvPr/>
          </p:nvSpPr>
          <p:spPr>
            <a:xfrm>
              <a:off x="1890656" y="4675092"/>
              <a:ext cx="4494504" cy="246221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b="1" dirty="0">
                  <a:latin typeface="Arial"/>
                </a:rPr>
                <a:t>India - Domestic </a:t>
              </a:r>
              <a:endParaRPr lang="en-IN" sz="1000" b="1" dirty="0">
                <a:latin typeface="Arial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05EB37-0FF8-4F61-A7AA-58F89BBD882F}"/>
                </a:ext>
              </a:extLst>
            </p:cNvPr>
            <p:cNvSpPr/>
            <p:nvPr/>
          </p:nvSpPr>
          <p:spPr>
            <a:xfrm>
              <a:off x="6430564" y="3848225"/>
              <a:ext cx="2463180" cy="4001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00" b="1" dirty="0">
                  <a:latin typeface="Arial"/>
                </a:rPr>
                <a:t>Export -  North America, Europe, Africa &amp; South America  </a:t>
              </a:r>
              <a:endParaRPr lang="en-IN" sz="1000" b="1" dirty="0">
                <a:latin typeface="Arial"/>
              </a:endParaRPr>
            </a:p>
          </p:txBody>
        </p:sp>
        <p:sp>
          <p:nvSpPr>
            <p:cNvPr id="24" name="Right Arrow 36">
              <a:extLst>
                <a:ext uri="{FF2B5EF4-FFF2-40B4-BE49-F238E27FC236}">
                  <a16:creationId xmlns:a16="http://schemas.microsoft.com/office/drawing/2014/main" id="{82E41E63-4D89-46FC-A19D-B5ECEB6E612D}"/>
                </a:ext>
              </a:extLst>
            </p:cNvPr>
            <p:cNvSpPr/>
            <p:nvPr/>
          </p:nvSpPr>
          <p:spPr>
            <a:xfrm>
              <a:off x="8405360" y="4114800"/>
              <a:ext cx="738640" cy="658076"/>
            </a:xfrm>
            <a:prstGeom prst="rightArrow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2020-23</a:t>
              </a:r>
            </a:p>
          </p:txBody>
        </p:sp>
        <p:sp>
          <p:nvSpPr>
            <p:cNvPr id="25" name="Rounded Rectangle 37">
              <a:extLst>
                <a:ext uri="{FF2B5EF4-FFF2-40B4-BE49-F238E27FC236}">
                  <a16:creationId xmlns:a16="http://schemas.microsoft.com/office/drawing/2014/main" id="{C6274153-24EA-4FD4-AF21-D79B910303D3}"/>
                </a:ext>
              </a:extLst>
            </p:cNvPr>
            <p:cNvSpPr/>
            <p:nvPr/>
          </p:nvSpPr>
          <p:spPr>
            <a:xfrm>
              <a:off x="7724606" y="4267200"/>
              <a:ext cx="604554" cy="346518"/>
            </a:xfrm>
            <a:prstGeom prst="roundRect">
              <a:avLst/>
            </a:prstGeom>
            <a:solidFill>
              <a:srgbClr val="006699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4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29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40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58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33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879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26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172" algn="l" defTabSz="457146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b="1" dirty="0">
                  <a:solidFill>
                    <a:prstClr val="white"/>
                  </a:solidFill>
                </a:rPr>
                <a:t>2018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50D675C7-1FBC-412B-858A-4D2B55FBCC5B}"/>
              </a:ext>
            </a:extLst>
          </p:cNvPr>
          <p:cNvSpPr/>
          <p:nvPr/>
        </p:nvSpPr>
        <p:spPr>
          <a:xfrm>
            <a:off x="8116081" y="1750475"/>
            <a:ext cx="3389833" cy="24622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14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6" algn="l" defTabSz="45714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93" algn="l" defTabSz="45714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40" algn="l" defTabSz="45714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86" algn="l" defTabSz="45714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33" algn="l" defTabSz="45714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79" algn="l" defTabSz="45714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26" algn="l" defTabSz="45714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72" algn="l" defTabSz="45714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1" dirty="0">
                <a:latin typeface="Arial"/>
              </a:rPr>
              <a:t>Domestic  - India</a:t>
            </a:r>
            <a:endParaRPr lang="en-IN" sz="1000" b="1" dirty="0">
              <a:latin typeface="Arial"/>
            </a:endParaRP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4F8D7FA5-AB55-4BA9-A9F9-E072B918B1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245435"/>
              </p:ext>
            </p:extLst>
          </p:nvPr>
        </p:nvGraphicFramePr>
        <p:xfrm>
          <a:off x="3106073" y="2303924"/>
          <a:ext cx="6376182" cy="4399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173">
                  <a:extLst>
                    <a:ext uri="{9D8B030D-6E8A-4147-A177-3AD203B41FA5}">
                      <a16:colId xmlns:a16="http://schemas.microsoft.com/office/drawing/2014/main" val="390386296"/>
                    </a:ext>
                  </a:extLst>
                </a:gridCol>
                <a:gridCol w="1999814">
                  <a:extLst>
                    <a:ext uri="{9D8B030D-6E8A-4147-A177-3AD203B41FA5}">
                      <a16:colId xmlns:a16="http://schemas.microsoft.com/office/drawing/2014/main" val="566408974"/>
                    </a:ext>
                  </a:extLst>
                </a:gridCol>
                <a:gridCol w="2162195">
                  <a:extLst>
                    <a:ext uri="{9D8B030D-6E8A-4147-A177-3AD203B41FA5}">
                      <a16:colId xmlns:a16="http://schemas.microsoft.com/office/drawing/2014/main" val="1848375533"/>
                    </a:ext>
                  </a:extLst>
                </a:gridCol>
              </a:tblGrid>
              <a:tr h="5824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Low HP Bikes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High HP Bikes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2496903"/>
                  </a:ext>
                </a:extLst>
              </a:tr>
              <a:tr h="1355056">
                <a:tc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4916134"/>
                  </a:ext>
                </a:extLst>
              </a:tr>
              <a:tr h="3031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Sale</a:t>
                      </a:r>
                      <a:r>
                        <a:rPr lang="en-US" sz="1600" baseline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Qty.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539915"/>
                  </a:ext>
                </a:extLst>
              </a:tr>
              <a:tr h="5139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Engine HP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8862098"/>
                  </a:ext>
                </a:extLst>
              </a:tr>
              <a:tr h="2942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Length (mm)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2090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7630754"/>
                  </a:ext>
                </a:extLst>
              </a:tr>
              <a:tr h="2942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Weight (Kg)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645552"/>
                  </a:ext>
                </a:extLst>
              </a:tr>
              <a:tr h="3601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Sales 2019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$1264 Millions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8003600"/>
                  </a:ext>
                </a:extLst>
              </a:tr>
              <a:tr h="5824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Expected Growth 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9% YOY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116809"/>
                  </a:ext>
                </a:extLst>
              </a:tr>
            </a:tbl>
          </a:graphicData>
        </a:graphic>
      </p:graphicFrame>
      <p:pic>
        <p:nvPicPr>
          <p:cNvPr id="30" name="Picture 29">
            <a:extLst>
              <a:ext uri="{FF2B5EF4-FFF2-40B4-BE49-F238E27FC236}">
                <a16:creationId xmlns:a16="http://schemas.microsoft.com/office/drawing/2014/main" id="{4B281192-BAD5-4CCF-933C-1803834878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78" t="4333" r="25111" b="8876"/>
          <a:stretch/>
        </p:blipFill>
        <p:spPr>
          <a:xfrm>
            <a:off x="7827995" y="2977545"/>
            <a:ext cx="1087838" cy="118512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5854E65-B5E8-449A-80F7-C35AB483A0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00" r="12400" b="2516"/>
          <a:stretch/>
        </p:blipFill>
        <p:spPr>
          <a:xfrm>
            <a:off x="5710979" y="2943396"/>
            <a:ext cx="1190287" cy="125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87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Annexure -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779257"/>
            <a:ext cx="11971606" cy="5847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highest degree of complexity lies in the handling of pipes amongst all these commodities from logistics perspective………………………….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113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Annexure - 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779257"/>
            <a:ext cx="11971606" cy="5847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highest degree of complexity lies in the handling of pipes amongst all these commodities from logistics perspective………………………….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21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193637-EBAF-4FFD-BF34-7AC48D8A2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6302" y="3334428"/>
            <a:ext cx="2623784" cy="19808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B52A85-1D42-46FD-9040-0610E747F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945" y="768620"/>
            <a:ext cx="2907849" cy="220764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32478E-45BE-4D15-ADCF-EE4BFC3DB8D6}"/>
              </a:ext>
            </a:extLst>
          </p:cNvPr>
          <p:cNvSpPr/>
          <p:nvPr/>
        </p:nvSpPr>
        <p:spPr>
          <a:xfrm>
            <a:off x="4363985" y="4187052"/>
            <a:ext cx="2168434" cy="9068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298394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22</a:t>
            </a:fld>
            <a:endParaRPr lang="en-US"/>
          </a:p>
        </p:txBody>
      </p:sp>
      <p:pic>
        <p:nvPicPr>
          <p:cNvPr id="4098" name="Picture 2" descr="Image result for european contin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3670" y="2120643"/>
            <a:ext cx="209550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european contin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1192" y="1976187"/>
            <a:ext cx="3701530" cy="447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2959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 Growth Plan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15688" y="8269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0197" y="5264248"/>
            <a:ext cx="11971606" cy="1077218"/>
          </a:xfrm>
          <a:prstGeom prst="rect">
            <a:avLst/>
          </a:prstGeom>
          <a:solidFill>
            <a:srgbClr val="0070C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 is potential market for customized High HP models with 5% Growth YOY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Europe market is for High HP models with 5% Growth YOY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Africa is great market for Low HP model expecting 15% growth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 is saturated market and expecting only 3% growth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37266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 – Excel for Growth assumption,  </a:t>
            </a: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5205224"/>
              </p:ext>
            </p:extLst>
          </p:nvPr>
        </p:nvGraphicFramePr>
        <p:xfrm>
          <a:off x="7288530" y="1489779"/>
          <a:ext cx="4846320" cy="3357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5" name="Slide Number Placeholder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465E987B-485A-4EF9-8701-5E7CEB0FFE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8768449"/>
              </p:ext>
            </p:extLst>
          </p:nvPr>
        </p:nvGraphicFramePr>
        <p:xfrm>
          <a:off x="125607" y="1567301"/>
          <a:ext cx="3758661" cy="3357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AC3600C4-80BE-4891-BE93-448C171150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3042299"/>
              </p:ext>
            </p:extLst>
          </p:nvPr>
        </p:nvGraphicFramePr>
        <p:xfrm>
          <a:off x="3956831" y="2172259"/>
          <a:ext cx="3186574" cy="1945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4275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8C39937-2DEC-405A-8B6D-F860CD01C5CF}"/>
              </a:ext>
            </a:extLst>
          </p:cNvPr>
          <p:cNvSpPr/>
          <p:nvPr/>
        </p:nvSpPr>
        <p:spPr>
          <a:xfrm>
            <a:off x="2652874" y="1308800"/>
            <a:ext cx="4471205" cy="550342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>
              <a:solidFill>
                <a:schemeClr val="tx1"/>
              </a:solidFill>
            </a:endParaRPr>
          </a:p>
          <a:p>
            <a:pPr algn="ctr"/>
            <a:endParaRPr lang="en-IN" dirty="0">
              <a:solidFill>
                <a:schemeClr val="tx1"/>
              </a:solidFill>
            </a:endParaRPr>
          </a:p>
          <a:p>
            <a:pPr algn="ctr"/>
            <a:endParaRPr lang="en-IN" dirty="0">
              <a:solidFill>
                <a:schemeClr val="tx1"/>
              </a:solidFill>
            </a:endParaRPr>
          </a:p>
          <a:p>
            <a:pPr algn="ctr"/>
            <a:endParaRPr lang="en-IN" dirty="0">
              <a:solidFill>
                <a:schemeClr val="tx1"/>
              </a:solidFill>
            </a:endParaRPr>
          </a:p>
          <a:p>
            <a:pPr algn="ctr"/>
            <a:endParaRPr lang="en-IN" dirty="0">
              <a:solidFill>
                <a:schemeClr val="tx1"/>
              </a:solidFill>
            </a:endParaRPr>
          </a:p>
          <a:p>
            <a:pPr algn="ctr"/>
            <a:endParaRPr lang="en-IN" dirty="0">
              <a:solidFill>
                <a:schemeClr val="tx1"/>
              </a:solidFill>
            </a:endParaRPr>
          </a:p>
          <a:p>
            <a:pPr algn="ctr"/>
            <a:endParaRPr lang="en-IN" dirty="0">
              <a:solidFill>
                <a:schemeClr val="tx1"/>
              </a:solidFill>
            </a:endParaRPr>
          </a:p>
          <a:p>
            <a:pPr algn="ctr"/>
            <a:r>
              <a:rPr lang="en-IN" dirty="0">
                <a:solidFill>
                  <a:schemeClr val="tx1"/>
                </a:solidFill>
              </a:rPr>
              <a:t>Assembly, Painting and testing </a:t>
            </a:r>
          </a:p>
          <a:p>
            <a:pPr algn="ctr"/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AEEEFD-3AAE-43C8-8E94-543FF47D14BC}"/>
              </a:ext>
            </a:extLst>
          </p:cNvPr>
          <p:cNvSpPr/>
          <p:nvPr/>
        </p:nvSpPr>
        <p:spPr>
          <a:xfrm>
            <a:off x="107324" y="809626"/>
            <a:ext cx="2554456" cy="60025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Manufacturing model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7DD47C30-6CD0-493D-AB2D-B218D87F4CE9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00F727-E39E-4F14-8A54-F3964D757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224" y="1517004"/>
            <a:ext cx="784619" cy="11710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576B6C-D2AA-4E6D-95C7-8EB9F0BC4B1C}"/>
              </a:ext>
            </a:extLst>
          </p:cNvPr>
          <p:cNvSpPr/>
          <p:nvPr/>
        </p:nvSpPr>
        <p:spPr>
          <a:xfrm>
            <a:off x="253274" y="1481043"/>
            <a:ext cx="784619" cy="117965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100" dirty="0">
                <a:solidFill>
                  <a:schemeClr val="tx1"/>
                </a:solidFill>
              </a:rPr>
              <a:t>Engine </a:t>
            </a:r>
            <a:r>
              <a:rPr lang="en-IN" sz="1100" dirty="0" err="1">
                <a:solidFill>
                  <a:schemeClr val="tx1"/>
                </a:solidFill>
              </a:rPr>
              <a:t>Assly</a:t>
            </a:r>
            <a:r>
              <a:rPr lang="en-IN" sz="1100" dirty="0">
                <a:solidFill>
                  <a:schemeClr val="tx1"/>
                </a:solidFill>
              </a:rPr>
              <a:t> - Subsidiary of Zoom  - Bangalore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14647B9-40F1-4582-8D75-446F62D62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044" y="3103570"/>
            <a:ext cx="1123416" cy="92880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E2B3C82-5BE8-4085-AFD7-1EF17E90A96E}"/>
              </a:ext>
            </a:extLst>
          </p:cNvPr>
          <p:cNvSpPr/>
          <p:nvPr/>
        </p:nvSpPr>
        <p:spPr>
          <a:xfrm>
            <a:off x="282654" y="3103570"/>
            <a:ext cx="755239" cy="88280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100" dirty="0">
                <a:solidFill>
                  <a:schemeClr val="tx1"/>
                </a:solidFill>
              </a:rPr>
              <a:t>Chassis- </a:t>
            </a:r>
          </a:p>
          <a:p>
            <a:r>
              <a:rPr lang="en-IN" sz="1100" dirty="0">
                <a:solidFill>
                  <a:schemeClr val="tx1"/>
                </a:solidFill>
              </a:rPr>
              <a:t>M/s </a:t>
            </a:r>
            <a:r>
              <a:rPr lang="en-IN" sz="1100" dirty="0" err="1">
                <a:solidFill>
                  <a:schemeClr val="tx1"/>
                </a:solidFill>
              </a:rPr>
              <a:t>Kanti</a:t>
            </a:r>
            <a:r>
              <a:rPr lang="en-IN" sz="1100" dirty="0">
                <a:solidFill>
                  <a:schemeClr val="tx1"/>
                </a:solidFill>
              </a:rPr>
              <a:t> fabrications </a:t>
            </a:r>
          </a:p>
          <a:p>
            <a:r>
              <a:rPr lang="en-IN" sz="1100" dirty="0">
                <a:solidFill>
                  <a:schemeClr val="tx1"/>
                </a:solidFill>
              </a:rPr>
              <a:t>Bangalore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D6C2F3-902F-46C5-A0F6-18EAF7A53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7588" y="4424467"/>
            <a:ext cx="974099" cy="116891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7C6DD5D-5667-4CE2-888C-9C4F38D46F85}"/>
              </a:ext>
            </a:extLst>
          </p:cNvPr>
          <p:cNvSpPr/>
          <p:nvPr/>
        </p:nvSpPr>
        <p:spPr>
          <a:xfrm>
            <a:off x="328153" y="6045165"/>
            <a:ext cx="1823534" cy="64138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>
                <a:solidFill>
                  <a:schemeClr val="tx1"/>
                </a:solidFill>
              </a:rPr>
              <a:t>Other parts (Hardware)</a:t>
            </a:r>
          </a:p>
          <a:p>
            <a:pPr algn="ctr"/>
            <a:r>
              <a:rPr lang="en-IN" sz="1100" dirty="0">
                <a:solidFill>
                  <a:schemeClr val="tx1"/>
                </a:solidFill>
              </a:rPr>
              <a:t>Chennai and Maharashtra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FDB665-61E8-46A7-BEC1-872E72BDC390}"/>
              </a:ext>
            </a:extLst>
          </p:cNvPr>
          <p:cNvSpPr/>
          <p:nvPr/>
        </p:nvSpPr>
        <p:spPr>
          <a:xfrm>
            <a:off x="107323" y="809625"/>
            <a:ext cx="2554455" cy="49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Supplier Base 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DD612C69-416A-4044-96D5-DB8AA630264C}"/>
              </a:ext>
            </a:extLst>
          </p:cNvPr>
          <p:cNvSpPr/>
          <p:nvPr/>
        </p:nvSpPr>
        <p:spPr>
          <a:xfrm>
            <a:off x="2532211" y="3429000"/>
            <a:ext cx="891144" cy="8828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6AF1C15-1A7E-4061-A7DE-1B314A227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3469" y="2733887"/>
            <a:ext cx="3028950" cy="15144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6E0CD22-4B73-4D1D-B24B-FEA81CF6FC3B}"/>
              </a:ext>
            </a:extLst>
          </p:cNvPr>
          <p:cNvSpPr txBox="1"/>
          <p:nvPr/>
        </p:nvSpPr>
        <p:spPr>
          <a:xfrm>
            <a:off x="2661778" y="814279"/>
            <a:ext cx="4462301" cy="4945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/>
              <a:t>Manufacturing plant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481936C-094B-4EF8-9E10-561918FFE87F}"/>
              </a:ext>
            </a:extLst>
          </p:cNvPr>
          <p:cNvSpPr/>
          <p:nvPr/>
        </p:nvSpPr>
        <p:spPr>
          <a:xfrm>
            <a:off x="3526291" y="1450121"/>
            <a:ext cx="27188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Location – Bangalore, India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A6BC048-528B-495E-B3CA-60CC07C83FEC}"/>
              </a:ext>
            </a:extLst>
          </p:cNvPr>
          <p:cNvSpPr txBox="1"/>
          <p:nvPr/>
        </p:nvSpPr>
        <p:spPr>
          <a:xfrm>
            <a:off x="7124079" y="809625"/>
            <a:ext cx="2686671" cy="49451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>
                <a:solidFill>
                  <a:schemeClr val="tx1"/>
                </a:solidFill>
              </a:rPr>
              <a:t>Region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EE451CE-34B5-41A0-9DA4-70B24AB249EA}"/>
              </a:ext>
            </a:extLst>
          </p:cNvPr>
          <p:cNvSpPr/>
          <p:nvPr/>
        </p:nvSpPr>
        <p:spPr>
          <a:xfrm>
            <a:off x="7124079" y="1304143"/>
            <a:ext cx="2686671" cy="14142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/>
              <a:t>North America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873ED04-4098-44E6-B23F-04EDB208B852}"/>
              </a:ext>
            </a:extLst>
          </p:cNvPr>
          <p:cNvSpPr/>
          <p:nvPr/>
        </p:nvSpPr>
        <p:spPr>
          <a:xfrm>
            <a:off x="7124078" y="2718436"/>
            <a:ext cx="2686671" cy="14142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Europe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792D7A5-4C23-4E2F-9042-EB7034AD7A0A}"/>
              </a:ext>
            </a:extLst>
          </p:cNvPr>
          <p:cNvSpPr/>
          <p:nvPr/>
        </p:nvSpPr>
        <p:spPr>
          <a:xfrm>
            <a:off x="7124078" y="4125894"/>
            <a:ext cx="2686672" cy="142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South Africa &amp; </a:t>
            </a:r>
          </a:p>
          <a:p>
            <a:pPr algn="ctr"/>
            <a:r>
              <a:rPr lang="en-IN" dirty="0"/>
              <a:t>America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795CCDD-45B3-4750-9E47-27301CC11E81}"/>
              </a:ext>
            </a:extLst>
          </p:cNvPr>
          <p:cNvSpPr/>
          <p:nvPr/>
        </p:nvSpPr>
        <p:spPr>
          <a:xfrm>
            <a:off x="7124076" y="5560692"/>
            <a:ext cx="2686671" cy="12583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India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7BF5268-510B-4953-A01D-27674F5DC39E}"/>
              </a:ext>
            </a:extLst>
          </p:cNvPr>
          <p:cNvSpPr/>
          <p:nvPr/>
        </p:nvSpPr>
        <p:spPr>
          <a:xfrm>
            <a:off x="9810748" y="1310979"/>
            <a:ext cx="2066928" cy="1400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Denvar</a:t>
            </a:r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031F07E-ABB2-4F0D-A19A-925249941C43}"/>
              </a:ext>
            </a:extLst>
          </p:cNvPr>
          <p:cNvSpPr txBox="1"/>
          <p:nvPr/>
        </p:nvSpPr>
        <p:spPr>
          <a:xfrm>
            <a:off x="9810744" y="809625"/>
            <a:ext cx="2066929" cy="49451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>
                <a:solidFill>
                  <a:schemeClr val="tx1"/>
                </a:solidFill>
              </a:rPr>
              <a:t>City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6A67CCE-B5A3-42E8-9F3B-638A80CDBFE1}"/>
              </a:ext>
            </a:extLst>
          </p:cNvPr>
          <p:cNvSpPr/>
          <p:nvPr/>
        </p:nvSpPr>
        <p:spPr>
          <a:xfrm>
            <a:off x="9810745" y="2711600"/>
            <a:ext cx="2066928" cy="14074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Italy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8492492-F3C0-4ED3-84FE-8BBC09890B27}"/>
              </a:ext>
            </a:extLst>
          </p:cNvPr>
          <p:cNvSpPr/>
          <p:nvPr/>
        </p:nvSpPr>
        <p:spPr>
          <a:xfrm>
            <a:off x="9810745" y="4120092"/>
            <a:ext cx="2066928" cy="144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TBD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51D194-C5CC-4E29-9669-E793219CE055}"/>
              </a:ext>
            </a:extLst>
          </p:cNvPr>
          <p:cNvSpPr/>
          <p:nvPr/>
        </p:nvSpPr>
        <p:spPr>
          <a:xfrm>
            <a:off x="9810745" y="5560692"/>
            <a:ext cx="2066928" cy="12496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All States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B2DB3CE-9E61-4C08-B1C3-53462EBA3ED1}"/>
              </a:ext>
            </a:extLst>
          </p:cNvPr>
          <p:cNvSpPr/>
          <p:nvPr/>
        </p:nvSpPr>
        <p:spPr>
          <a:xfrm>
            <a:off x="6799170" y="1552047"/>
            <a:ext cx="891144" cy="657754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F0B487B2-13DE-4103-A7DC-51ECC60BFD62}"/>
              </a:ext>
            </a:extLst>
          </p:cNvPr>
          <p:cNvSpPr/>
          <p:nvPr/>
        </p:nvSpPr>
        <p:spPr>
          <a:xfrm>
            <a:off x="6799170" y="3135845"/>
            <a:ext cx="891144" cy="657754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F0C168C9-672B-4331-80EC-E60FDA58B21F}"/>
              </a:ext>
            </a:extLst>
          </p:cNvPr>
          <p:cNvSpPr/>
          <p:nvPr/>
        </p:nvSpPr>
        <p:spPr>
          <a:xfrm>
            <a:off x="6759390" y="4460953"/>
            <a:ext cx="891144" cy="657754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6F2BF67A-6C5B-4D88-9D22-7E4D7BFCEB99}"/>
              </a:ext>
            </a:extLst>
          </p:cNvPr>
          <p:cNvSpPr/>
          <p:nvPr/>
        </p:nvSpPr>
        <p:spPr>
          <a:xfrm>
            <a:off x="6749667" y="5892334"/>
            <a:ext cx="891144" cy="657754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5AF1D9F-F5B7-4266-9D26-E0E64916AB44}"/>
              </a:ext>
            </a:extLst>
          </p:cNvPr>
          <p:cNvSpPr/>
          <p:nvPr/>
        </p:nvSpPr>
        <p:spPr>
          <a:xfrm>
            <a:off x="272797" y="4463998"/>
            <a:ext cx="784619" cy="108985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100" dirty="0">
                <a:solidFill>
                  <a:schemeClr val="tx1"/>
                </a:solidFill>
              </a:rPr>
              <a:t>Shock absorber – Tech- Hosur – Bangalore </a:t>
            </a:r>
          </a:p>
        </p:txBody>
      </p:sp>
    </p:spTree>
    <p:extLst>
      <p:ext uri="{BB962C8B-B14F-4D97-AF65-F5344CB8AC3E}">
        <p14:creationId xmlns:p14="http://schemas.microsoft.com/office/powerpoint/2010/main" val="537674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/ Challenges and VOC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10197" y="6510778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/>
              <a:t>Ref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B9CA8A3-C7AE-4326-80B1-9352A4537A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9284299"/>
              </p:ext>
            </p:extLst>
          </p:nvPr>
        </p:nvGraphicFramePr>
        <p:xfrm>
          <a:off x="110197" y="2017503"/>
          <a:ext cx="5809693" cy="2971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Worksheet" r:id="rId3" imgW="6953386" imgH="3645047" progId="Excel.Sheet.12">
                  <p:embed/>
                </p:oleObj>
              </mc:Choice>
              <mc:Fallback>
                <p:oleObj name="Worksheet" r:id="rId3" imgW="6953386" imgH="3645047" progId="Excel.Sheet.12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138A430-6A10-4892-A2DD-EC5C7A7943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0197" y="2017503"/>
                        <a:ext cx="5809693" cy="2971635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D696FD8B-0525-48F5-BAFD-6417B5AD59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197" y="5926002"/>
            <a:ext cx="11971606" cy="584775"/>
          </a:xfrm>
          <a:prstGeom prst="rect">
            <a:avLst/>
          </a:prstGeom>
          <a:solidFill>
            <a:srgbClr val="0070C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Priority 1, 2 and 3 addresses issues in Supply chain set up and Supplier Quality and Delivery issues 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Priority 4 is Operations issues which consist of system and skills issues </a:t>
            </a:r>
          </a:p>
        </p:txBody>
      </p:sp>
      <p:graphicFrame>
        <p:nvGraphicFramePr>
          <p:cNvPr id="13" name="Table 17">
            <a:extLst>
              <a:ext uri="{FF2B5EF4-FFF2-40B4-BE49-F238E27FC236}">
                <a16:creationId xmlns:a16="http://schemas.microsoft.com/office/drawing/2014/main" id="{91AA407E-D9DC-469E-BFB0-2768E435AA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768294"/>
              </p:ext>
            </p:extLst>
          </p:nvPr>
        </p:nvGraphicFramePr>
        <p:xfrm>
          <a:off x="6024563" y="1105619"/>
          <a:ext cx="6057240" cy="429450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14711">
                  <a:extLst>
                    <a:ext uri="{9D8B030D-6E8A-4147-A177-3AD203B41FA5}">
                      <a16:colId xmlns:a16="http://schemas.microsoft.com/office/drawing/2014/main" val="3723787003"/>
                    </a:ext>
                  </a:extLst>
                </a:gridCol>
                <a:gridCol w="2619001">
                  <a:extLst>
                    <a:ext uri="{9D8B030D-6E8A-4147-A177-3AD203B41FA5}">
                      <a16:colId xmlns:a16="http://schemas.microsoft.com/office/drawing/2014/main" val="580697689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3204018580"/>
                    </a:ext>
                  </a:extLst>
                </a:gridCol>
                <a:gridCol w="1309028">
                  <a:extLst>
                    <a:ext uri="{9D8B030D-6E8A-4147-A177-3AD203B41FA5}">
                      <a16:colId xmlns:a16="http://schemas.microsoft.com/office/drawing/2014/main" val="3432589014"/>
                    </a:ext>
                  </a:extLst>
                </a:gridCol>
              </a:tblGrid>
              <a:tr h="494745">
                <a:tc gridSpan="2"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Issue </a:t>
                      </a:r>
                      <a:r>
                        <a:rPr lang="en-IN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Parreto’s</a:t>
                      </a:r>
                      <a:r>
                        <a:rPr lang="en-I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IN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Category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Action Plan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4553052"/>
                  </a:ext>
                </a:extLst>
              </a:tr>
              <a:tr h="380836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Frame dimensions issue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Quality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Q1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20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Shock absorber 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Q1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433950"/>
                  </a:ext>
                </a:extLst>
              </a:tr>
              <a:tr h="365205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Frame Supplier OTD performance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Q1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06124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Lead time for USA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OTD/ CELT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Q1 &amp; Q2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769135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Lead time for Europe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OTD/ CELT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Q1 &amp; Q2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4200237"/>
                  </a:ext>
                </a:extLst>
              </a:tr>
              <a:tr h="343455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Distribution channel and Price competition for Africa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 and Distribution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21435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Distribution channel for India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 2020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263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Logistics Packaging issue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Quality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Q1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66628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Spare Part availability for US and Europe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Distribution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Q2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70756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 Operation Challenges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Operation and Systems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Q1 &amp; Q2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9357165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2D047697-23AD-47B0-BEB8-2A5A0BFB14D0}"/>
              </a:ext>
            </a:extLst>
          </p:cNvPr>
          <p:cNvSpPr/>
          <p:nvPr/>
        </p:nvSpPr>
        <p:spPr>
          <a:xfrm>
            <a:off x="110196" y="1101159"/>
            <a:ext cx="5809693" cy="91634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Challenges and Concerns </a:t>
            </a:r>
          </a:p>
        </p:txBody>
      </p:sp>
    </p:spTree>
    <p:extLst>
      <p:ext uri="{BB962C8B-B14F-4D97-AF65-F5344CB8AC3E}">
        <p14:creationId xmlns:p14="http://schemas.microsoft.com/office/powerpoint/2010/main" val="2080919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1 &amp; 2 –Body Frames &amp; Shock absorber  Quality issues    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2544" y="5912607"/>
            <a:ext cx="11971606" cy="584775"/>
          </a:xfrm>
          <a:prstGeom prst="rect">
            <a:avLst/>
          </a:prstGeom>
          <a:solidFill>
            <a:srgbClr val="0070C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is </a:t>
            </a:r>
            <a:r>
              <a:rPr lang="en-US" altLang="en-US" sz="16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prime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business to grow in competitive market, the regular cadence with suppliers for Quality norms will help in achieving Organizational goal that’s “</a:t>
            </a:r>
            <a:r>
              <a:rPr lang="en-US" altLang="en-US" sz="16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100% First Pass Yield and Customer Expected Lead Time with no Delays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 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2543" y="650601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Ref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FCDF8D-4422-476F-89B2-F0D135C82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25" y="854105"/>
            <a:ext cx="1526823" cy="12623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5D6E4F-489C-4E83-BD10-4DC5F4EC7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6750" y="947518"/>
            <a:ext cx="974099" cy="1168919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12" name="Table 14">
            <a:extLst>
              <a:ext uri="{FF2B5EF4-FFF2-40B4-BE49-F238E27FC236}">
                <a16:creationId xmlns:a16="http://schemas.microsoft.com/office/drawing/2014/main" id="{934C63F3-90FA-4169-B2A2-2A35EFA3C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6409932"/>
              </p:ext>
            </p:extLst>
          </p:nvPr>
        </p:nvGraphicFramePr>
        <p:xfrm>
          <a:off x="263525" y="2215005"/>
          <a:ext cx="5461000" cy="3083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1850">
                  <a:extLst>
                    <a:ext uri="{9D8B030D-6E8A-4147-A177-3AD203B41FA5}">
                      <a16:colId xmlns:a16="http://schemas.microsoft.com/office/drawing/2014/main" val="2676908581"/>
                    </a:ext>
                  </a:extLst>
                </a:gridCol>
                <a:gridCol w="1123125">
                  <a:extLst>
                    <a:ext uri="{9D8B030D-6E8A-4147-A177-3AD203B41FA5}">
                      <a16:colId xmlns:a16="http://schemas.microsoft.com/office/drawing/2014/main" val="516900010"/>
                    </a:ext>
                  </a:extLst>
                </a:gridCol>
                <a:gridCol w="1476375">
                  <a:extLst>
                    <a:ext uri="{9D8B030D-6E8A-4147-A177-3AD203B41FA5}">
                      <a16:colId xmlns:a16="http://schemas.microsoft.com/office/drawing/2014/main" val="1961853422"/>
                    </a:ext>
                  </a:extLst>
                </a:gridCol>
                <a:gridCol w="1009650">
                  <a:extLst>
                    <a:ext uri="{9D8B030D-6E8A-4147-A177-3AD203B41FA5}">
                      <a16:colId xmlns:a16="http://schemas.microsoft.com/office/drawing/2014/main" val="23482314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Frequency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66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Quality audit of  M/s </a:t>
                      </a:r>
                      <a:r>
                        <a:rPr lang="en-IN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Kanti</a:t>
                      </a: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fabrications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Zoom Supplier Quality Manager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r>
                        <a:rPr lang="en-IN" sz="14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Jan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822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100% dimensional inspection at supplier 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Each piece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Supplier Quality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IN" sz="14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</a:t>
                      </a: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137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Functional test on random 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Supplier Quality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17447"/>
                  </a:ext>
                </a:extLst>
              </a:tr>
              <a:tr h="238510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Training to supplier manufacturing quality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Yearly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Zoom Supplier Quality Manager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r>
                        <a:rPr lang="en-IN" sz="14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214388"/>
                  </a:ext>
                </a:extLst>
              </a:tr>
            </a:tbl>
          </a:graphicData>
        </a:graphic>
      </p:graphicFrame>
      <p:graphicFrame>
        <p:nvGraphicFramePr>
          <p:cNvPr id="18" name="Table 14">
            <a:extLst>
              <a:ext uri="{FF2B5EF4-FFF2-40B4-BE49-F238E27FC236}">
                <a16:creationId xmlns:a16="http://schemas.microsoft.com/office/drawing/2014/main" id="{FE8F2F7D-4432-4926-A14E-FB3330AE98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779858"/>
              </p:ext>
            </p:extLst>
          </p:nvPr>
        </p:nvGraphicFramePr>
        <p:xfrm>
          <a:off x="5962650" y="2191360"/>
          <a:ext cx="5878199" cy="30835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2676908581"/>
                    </a:ext>
                  </a:extLst>
                </a:gridCol>
                <a:gridCol w="1095375">
                  <a:extLst>
                    <a:ext uri="{9D8B030D-6E8A-4147-A177-3AD203B41FA5}">
                      <a16:colId xmlns:a16="http://schemas.microsoft.com/office/drawing/2014/main" val="516900010"/>
                    </a:ext>
                  </a:extLst>
                </a:gridCol>
                <a:gridCol w="1645405">
                  <a:extLst>
                    <a:ext uri="{9D8B030D-6E8A-4147-A177-3AD203B41FA5}">
                      <a16:colId xmlns:a16="http://schemas.microsoft.com/office/drawing/2014/main" val="1961853422"/>
                    </a:ext>
                  </a:extLst>
                </a:gridCol>
                <a:gridCol w="1003819">
                  <a:extLst>
                    <a:ext uri="{9D8B030D-6E8A-4147-A177-3AD203B41FA5}">
                      <a16:colId xmlns:a16="http://schemas.microsoft.com/office/drawing/2014/main" val="23482314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Frequency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66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Quality audit of  Spring Supplier</a:t>
                      </a:r>
                    </a:p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Zoom Supplier Quality Manager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r>
                        <a:rPr lang="en-IN" sz="14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Jan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822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100% dimensional inspection at supplier 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Each piece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Supplier Quality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IN" sz="14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</a:t>
                      </a: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137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Reliability testing's from batch of springs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Supplier Quality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17447"/>
                  </a:ext>
                </a:extLst>
              </a:tr>
              <a:tr h="238510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Training to supplier manufacturing quality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Yearly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Zoom Supplier Quality Manager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r>
                        <a:rPr lang="en-IN" sz="14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214388"/>
                  </a:ext>
                </a:extLst>
              </a:tr>
            </a:tbl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4C8CF1E8-B9EB-440C-86FF-79927C509157}"/>
              </a:ext>
            </a:extLst>
          </p:cNvPr>
          <p:cNvSpPr/>
          <p:nvPr/>
        </p:nvSpPr>
        <p:spPr>
          <a:xfrm>
            <a:off x="2305050" y="1689972"/>
            <a:ext cx="3419475" cy="456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Body Frames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E1AAA3C-E2F8-4BBD-8C09-2B01C961C460}"/>
              </a:ext>
            </a:extLst>
          </p:cNvPr>
          <p:cNvSpPr/>
          <p:nvPr/>
        </p:nvSpPr>
        <p:spPr>
          <a:xfrm>
            <a:off x="5951537" y="1689973"/>
            <a:ext cx="3419475" cy="456043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Shock Absorber Quality issues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8965280-F028-4A25-950B-50038511B099}"/>
              </a:ext>
            </a:extLst>
          </p:cNvPr>
          <p:cNvSpPr/>
          <p:nvPr/>
        </p:nvSpPr>
        <p:spPr>
          <a:xfrm>
            <a:off x="2919412" y="111985"/>
            <a:ext cx="866775" cy="52301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941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77"/>
            <a:ext cx="10515600" cy="666841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3 – Body Frames On Time Delivery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12543" y="6506016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Ref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FCDF8D-4422-476F-89B2-F0D135C82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37" y="1103717"/>
            <a:ext cx="1526823" cy="1262332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12" name="Table 14">
            <a:extLst>
              <a:ext uri="{FF2B5EF4-FFF2-40B4-BE49-F238E27FC236}">
                <a16:creationId xmlns:a16="http://schemas.microsoft.com/office/drawing/2014/main" id="{934C63F3-90FA-4169-B2A2-2A35EFA3C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5995246"/>
              </p:ext>
            </p:extLst>
          </p:nvPr>
        </p:nvGraphicFramePr>
        <p:xfrm>
          <a:off x="263525" y="2663060"/>
          <a:ext cx="5461000" cy="3156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4811">
                  <a:extLst>
                    <a:ext uri="{9D8B030D-6E8A-4147-A177-3AD203B41FA5}">
                      <a16:colId xmlns:a16="http://schemas.microsoft.com/office/drawing/2014/main" val="2676908581"/>
                    </a:ext>
                  </a:extLst>
                </a:gridCol>
                <a:gridCol w="859536">
                  <a:extLst>
                    <a:ext uri="{9D8B030D-6E8A-4147-A177-3AD203B41FA5}">
                      <a16:colId xmlns:a16="http://schemas.microsoft.com/office/drawing/2014/main" val="51690001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1961853422"/>
                    </a:ext>
                  </a:extLst>
                </a:gridCol>
                <a:gridCol w="942213">
                  <a:extLst>
                    <a:ext uri="{9D8B030D-6E8A-4147-A177-3AD203B41FA5}">
                      <a16:colId xmlns:a16="http://schemas.microsoft.com/office/drawing/2014/main" val="2348231455"/>
                    </a:ext>
                  </a:extLst>
                </a:gridCol>
              </a:tblGrid>
              <a:tr h="583221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Frequency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Who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5666354"/>
                  </a:ext>
                </a:extLst>
              </a:tr>
              <a:tr h="926292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Set up 2 Kanban Super Markets for Low &amp; High HP at Supplier end for </a:t>
                      </a:r>
                      <a:r>
                        <a:rPr lang="en-IN" sz="1200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stock of 10 days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requirements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Zoom Supply chain Head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822930"/>
                  </a:ext>
                </a:extLst>
              </a:tr>
              <a:tr h="72045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Integrate Suppliers with company SAP system for inventory control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Zoom Supply chain Head</a:t>
                      </a:r>
                    </a:p>
                    <a:p>
                      <a:endParaRPr lang="en-IN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137057"/>
                  </a:ext>
                </a:extLst>
              </a:tr>
              <a:tr h="926292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Enforce </a:t>
                      </a:r>
                      <a:r>
                        <a:rPr lang="en-IN" sz="1200" b="1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LD’s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for not meeting the daily stocks and line stoppages  due to unavailability of body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Supply chain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17447"/>
                  </a:ext>
                </a:extLst>
              </a:tr>
            </a:tbl>
          </a:graphicData>
        </a:graphic>
      </p:graphicFrame>
      <p:graphicFrame>
        <p:nvGraphicFramePr>
          <p:cNvPr id="18" name="Table 14">
            <a:extLst>
              <a:ext uri="{FF2B5EF4-FFF2-40B4-BE49-F238E27FC236}">
                <a16:creationId xmlns:a16="http://schemas.microsoft.com/office/drawing/2014/main" id="{FE8F2F7D-4432-4926-A14E-FB3330AE98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935445"/>
              </p:ext>
            </p:extLst>
          </p:nvPr>
        </p:nvGraphicFramePr>
        <p:xfrm>
          <a:off x="5962650" y="2639415"/>
          <a:ext cx="5878199" cy="317989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2676908581"/>
                    </a:ext>
                  </a:extLst>
                </a:gridCol>
                <a:gridCol w="974598">
                  <a:extLst>
                    <a:ext uri="{9D8B030D-6E8A-4147-A177-3AD203B41FA5}">
                      <a16:colId xmlns:a16="http://schemas.microsoft.com/office/drawing/2014/main" val="516900010"/>
                    </a:ext>
                  </a:extLst>
                </a:gridCol>
                <a:gridCol w="1766182">
                  <a:extLst>
                    <a:ext uri="{9D8B030D-6E8A-4147-A177-3AD203B41FA5}">
                      <a16:colId xmlns:a16="http://schemas.microsoft.com/office/drawing/2014/main" val="1961853422"/>
                    </a:ext>
                  </a:extLst>
                </a:gridCol>
                <a:gridCol w="1003819">
                  <a:extLst>
                    <a:ext uri="{9D8B030D-6E8A-4147-A177-3AD203B41FA5}">
                      <a16:colId xmlns:a16="http://schemas.microsoft.com/office/drawing/2014/main" val="2348231455"/>
                    </a:ext>
                  </a:extLst>
                </a:gridCol>
              </a:tblGrid>
              <a:tr h="607396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Frequency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Who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5666354"/>
                  </a:ext>
                </a:extLst>
              </a:tr>
              <a:tr h="750313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Identify second supplier close to Factory </a:t>
                      </a:r>
                    </a:p>
                    <a:p>
                      <a:endParaRPr lang="en-IN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Zoom Supply chain leader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Jan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822930"/>
                  </a:ext>
                </a:extLst>
              </a:tr>
              <a:tr h="535938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Audit of Supplier for selection and Negotiation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Supplier Quality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137057"/>
                  </a:ext>
                </a:extLst>
              </a:tr>
              <a:tr h="535938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Integrate supplier with SAP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Zoom Supply chain Head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Mar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17447"/>
                  </a:ext>
                </a:extLst>
              </a:tr>
              <a:tr h="750313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Pilot Run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Zoom Supplier Quality, Operations Manager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June 2020</a:t>
                      </a:r>
                    </a:p>
                    <a:p>
                      <a:endParaRPr lang="en-IN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214388"/>
                  </a:ext>
                </a:extLst>
              </a:tr>
            </a:tbl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4C8CF1E8-B9EB-440C-86FF-79927C509157}"/>
              </a:ext>
            </a:extLst>
          </p:cNvPr>
          <p:cNvSpPr/>
          <p:nvPr/>
        </p:nvSpPr>
        <p:spPr>
          <a:xfrm>
            <a:off x="2305050" y="2138028"/>
            <a:ext cx="3419475" cy="456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Body Frames - M/S </a:t>
            </a:r>
            <a:r>
              <a:rPr lang="en-IN" sz="1600" dirty="0" err="1">
                <a:latin typeface="Arial" panose="020B0604020202020204" pitchFamily="34" charset="0"/>
                <a:cs typeface="Arial" panose="020B0604020202020204" pitchFamily="34" charset="0"/>
              </a:rPr>
              <a:t>Kantilal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Fabrications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E1AAA3C-E2F8-4BBD-8C09-2B01C961C460}"/>
              </a:ext>
            </a:extLst>
          </p:cNvPr>
          <p:cNvSpPr/>
          <p:nvPr/>
        </p:nvSpPr>
        <p:spPr>
          <a:xfrm>
            <a:off x="5951537" y="2138029"/>
            <a:ext cx="3419475" cy="45604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 Supplier for Body Frames 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8965280-F028-4A25-950B-50038511B099}"/>
              </a:ext>
            </a:extLst>
          </p:cNvPr>
          <p:cNvSpPr/>
          <p:nvPr/>
        </p:nvSpPr>
        <p:spPr>
          <a:xfrm>
            <a:off x="5452300" y="76898"/>
            <a:ext cx="866775" cy="52301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F8E5B1-3F98-42D1-9CAA-68F8464BC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4012" y="1135024"/>
            <a:ext cx="1526823" cy="12623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C106AF0-1A28-4A5B-A44B-C7B6F69FAD4D}"/>
              </a:ext>
            </a:extLst>
          </p:cNvPr>
          <p:cNvSpPr/>
          <p:nvPr/>
        </p:nvSpPr>
        <p:spPr>
          <a:xfrm>
            <a:off x="2305050" y="1812161"/>
            <a:ext cx="3419475" cy="26025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Term Strategy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F828020-21DE-4F5D-B265-791A57F0B313}"/>
              </a:ext>
            </a:extLst>
          </p:cNvPr>
          <p:cNvSpPr/>
          <p:nvPr/>
        </p:nvSpPr>
        <p:spPr>
          <a:xfrm>
            <a:off x="5951536" y="1821508"/>
            <a:ext cx="3419475" cy="26025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Term Strategy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B6DC87-095A-4962-9B4F-65695E550CF5}"/>
              </a:ext>
            </a:extLst>
          </p:cNvPr>
          <p:cNvSpPr/>
          <p:nvPr/>
        </p:nvSpPr>
        <p:spPr>
          <a:xfrm>
            <a:off x="263525" y="5901057"/>
            <a:ext cx="5461000" cy="523220"/>
          </a:xfrm>
          <a:prstGeom prst="rect">
            <a:avLst/>
          </a:prstGeom>
          <a:solidFill>
            <a:srgbClr val="0070C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IN" sz="14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Stocking Model </a:t>
            </a:r>
            <a:r>
              <a:rPr lang="en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N" sz="14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Push</a:t>
            </a:r>
            <a:r>
              <a:rPr lang="en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supply chain for Body to improve CELT</a:t>
            </a:r>
          </a:p>
          <a:p>
            <a:pPr algn="ctr"/>
            <a:r>
              <a:rPr lang="en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3B2ACD2-0074-4DC9-A13B-1F85BA8D4D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7713387"/>
              </p:ext>
            </p:extLst>
          </p:nvPr>
        </p:nvGraphicFramePr>
        <p:xfrm>
          <a:off x="3615690" y="902573"/>
          <a:ext cx="5143500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4" name="Worksheet" r:id="rId4" imgW="5143525" imgH="742884" progId="Excel.Sheet.12">
                  <p:embed/>
                </p:oleObj>
              </mc:Choice>
              <mc:Fallback>
                <p:oleObj name="Worksheet" r:id="rId4" imgW="5143525" imgH="74288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5690" y="902573"/>
                        <a:ext cx="5143500" cy="74295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>
            <a:extLst>
              <a:ext uri="{FF2B5EF4-FFF2-40B4-BE49-F238E27FC236}">
                <a16:creationId xmlns:a16="http://schemas.microsoft.com/office/drawing/2014/main" id="{E0384CF7-888B-4027-BC7F-9B55EA190B89}"/>
              </a:ext>
            </a:extLst>
          </p:cNvPr>
          <p:cNvSpPr/>
          <p:nvPr/>
        </p:nvSpPr>
        <p:spPr>
          <a:xfrm>
            <a:off x="5962649" y="5896285"/>
            <a:ext cx="5878199" cy="523220"/>
          </a:xfrm>
          <a:prstGeom prst="rect">
            <a:avLst/>
          </a:prstGeom>
          <a:solidFill>
            <a:srgbClr val="0070C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De-risk the Supplier monopoly by introducing second supplier</a:t>
            </a:r>
            <a:r>
              <a:rPr lang="en-IN" sz="14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Stocking Model </a:t>
            </a:r>
            <a:r>
              <a:rPr lang="en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N" sz="14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Push</a:t>
            </a:r>
            <a:r>
              <a:rPr lang="en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supply chain for Body to improve CELT </a:t>
            </a:r>
          </a:p>
        </p:txBody>
      </p:sp>
    </p:spTree>
    <p:extLst>
      <p:ext uri="{BB962C8B-B14F-4D97-AF65-F5344CB8AC3E}">
        <p14:creationId xmlns:p14="http://schemas.microsoft.com/office/powerpoint/2010/main" val="3368711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9987" y="45777"/>
            <a:ext cx="8362012" cy="666841"/>
          </a:xfrm>
        </p:spPr>
        <p:txBody>
          <a:bodyPr>
            <a:normAutofit/>
          </a:bodyPr>
          <a:lstStyle/>
          <a:p>
            <a:pPr algn="r"/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4  North America – CELT  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10197" y="6546358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1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 - </a:t>
            </a:r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https://www.statista.com/topics/1305/motorcycles-in-the-us/</a:t>
            </a:r>
          </a:p>
          <a:p>
            <a:pPr algn="ctr"/>
            <a:endParaRPr lang="en-US" sz="11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z="1100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8BEF433-A25A-4BD6-BB10-8BB0F7F995D1}"/>
              </a:ext>
            </a:extLst>
          </p:cNvPr>
          <p:cNvSpPr txBox="1"/>
          <p:nvPr/>
        </p:nvSpPr>
        <p:spPr>
          <a:xfrm>
            <a:off x="1534202" y="1831938"/>
            <a:ext cx="1738859" cy="1015663"/>
          </a:xfrm>
          <a:prstGeom prst="rect">
            <a:avLst/>
          </a:prstGeom>
          <a:solidFill>
            <a:srgbClr val="FF0000">
              <a:alpha val="19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</a:p>
          <a:p>
            <a:pPr marL="342900" indent="-342900"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San Francisco</a:t>
            </a:r>
          </a:p>
          <a:p>
            <a:pPr marL="342900" indent="-342900"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San Jose</a:t>
            </a:r>
          </a:p>
          <a:p>
            <a:pPr marL="342900" indent="-342900"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Los Angeles</a:t>
            </a:r>
          </a:p>
          <a:p>
            <a:pPr marL="342900" indent="-342900"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San Diego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6016700-B7AE-4225-A709-8B83E957CB85}"/>
              </a:ext>
            </a:extLst>
          </p:cNvPr>
          <p:cNvSpPr/>
          <p:nvPr/>
        </p:nvSpPr>
        <p:spPr>
          <a:xfrm rot="16200000">
            <a:off x="-344847" y="3867931"/>
            <a:ext cx="1221698" cy="39599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Denver</a:t>
            </a:r>
            <a:endPara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19C56D4-B515-46B6-8E9F-4E2E575121E2}"/>
              </a:ext>
            </a:extLst>
          </p:cNvPr>
          <p:cNvCxnSpPr>
            <a:cxnSpLocks/>
            <a:stCxn id="31" idx="6"/>
            <a:endCxn id="28" idx="1"/>
          </p:cNvCxnSpPr>
          <p:nvPr/>
        </p:nvCxnSpPr>
        <p:spPr>
          <a:xfrm flipV="1">
            <a:off x="266002" y="2339770"/>
            <a:ext cx="1268200" cy="111530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F7D929C-0D67-459C-BD15-8051A80645C9}"/>
              </a:ext>
            </a:extLst>
          </p:cNvPr>
          <p:cNvSpPr txBox="1"/>
          <p:nvPr/>
        </p:nvSpPr>
        <p:spPr>
          <a:xfrm rot="19089828">
            <a:off x="178719" y="2620472"/>
            <a:ext cx="1377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CELT &lt; 24 hrs.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DEB4286-F912-4BDA-A3B0-E0B2CC970DCB}"/>
              </a:ext>
            </a:extLst>
          </p:cNvPr>
          <p:cNvSpPr txBox="1"/>
          <p:nvPr/>
        </p:nvSpPr>
        <p:spPr>
          <a:xfrm>
            <a:off x="1534202" y="3134633"/>
            <a:ext cx="1738859" cy="830997"/>
          </a:xfrm>
          <a:prstGeom prst="rect">
            <a:avLst/>
          </a:prstGeom>
          <a:solidFill>
            <a:schemeClr val="bg1">
              <a:lumMod val="50000"/>
              <a:alpha val="19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buAutoNum type="arabicPeriod"/>
              <a:defRPr sz="1400"/>
            </a:lvl1pPr>
          </a:lstStyle>
          <a:p>
            <a:pPr marL="0" indent="0">
              <a:buNone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FLORIDA</a:t>
            </a:r>
          </a:p>
          <a:p>
            <a:pPr>
              <a:buAutoNum type="arabicPeriod" startAt="5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Miami </a:t>
            </a:r>
          </a:p>
          <a:p>
            <a:pPr>
              <a:buAutoNum type="arabicPeriod" startAt="5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 Petersburg</a:t>
            </a:r>
          </a:p>
          <a:p>
            <a:pPr>
              <a:buAutoNum type="arabicPeriod" startAt="5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Orlando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080E7AA-82C8-4E5A-85DA-4F59B7C8023B}"/>
              </a:ext>
            </a:extLst>
          </p:cNvPr>
          <p:cNvCxnSpPr>
            <a:cxnSpLocks/>
            <a:stCxn id="31" idx="5"/>
            <a:endCxn id="40" idx="1"/>
          </p:cNvCxnSpPr>
          <p:nvPr/>
        </p:nvCxnSpPr>
        <p:spPr>
          <a:xfrm flipV="1">
            <a:off x="406006" y="3550132"/>
            <a:ext cx="1128196" cy="8385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8E6B4F1C-5848-4EFC-93F6-338CF92AAA1C}"/>
              </a:ext>
            </a:extLst>
          </p:cNvPr>
          <p:cNvSpPr txBox="1"/>
          <p:nvPr/>
        </p:nvSpPr>
        <p:spPr>
          <a:xfrm rot="21228492">
            <a:off x="431154" y="3309822"/>
            <a:ext cx="12491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CELT &lt; 30 hrs.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C76240C-3166-4748-86D0-9B070345018E}"/>
              </a:ext>
            </a:extLst>
          </p:cNvPr>
          <p:cNvSpPr txBox="1"/>
          <p:nvPr/>
        </p:nvSpPr>
        <p:spPr>
          <a:xfrm>
            <a:off x="1520545" y="4245350"/>
            <a:ext cx="1738859" cy="830997"/>
          </a:xfrm>
          <a:prstGeom prst="rect">
            <a:avLst/>
          </a:prstGeom>
          <a:solidFill>
            <a:srgbClr val="00B050">
              <a:alpha val="19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buAutoNum type="arabicPeriod"/>
              <a:defRPr sz="1400"/>
            </a:lvl1pPr>
          </a:lstStyle>
          <a:p>
            <a:pPr marL="0" indent="0">
              <a:buNone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OHIO</a:t>
            </a:r>
          </a:p>
          <a:p>
            <a:pPr>
              <a:buAutoNum type="arabicPeriod" startAt="8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Columbus</a:t>
            </a:r>
          </a:p>
          <a:p>
            <a:pPr>
              <a:buAutoNum type="arabicPeriod" startAt="8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Cleveland</a:t>
            </a:r>
          </a:p>
          <a:p>
            <a:pPr>
              <a:buAutoNum type="arabicPeriod" startAt="8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Cincinnati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BF881E5-470C-437E-9128-244DF2901B30}"/>
              </a:ext>
            </a:extLst>
          </p:cNvPr>
          <p:cNvCxnSpPr>
            <a:cxnSpLocks/>
            <a:stCxn id="31" idx="3"/>
            <a:endCxn id="49" idx="1"/>
          </p:cNvCxnSpPr>
          <p:nvPr/>
        </p:nvCxnSpPr>
        <p:spPr>
          <a:xfrm>
            <a:off x="406006" y="4497861"/>
            <a:ext cx="1114539" cy="162988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A456C1D8-3462-48A3-95C5-28E13E2A06F1}"/>
              </a:ext>
            </a:extLst>
          </p:cNvPr>
          <p:cNvSpPr txBox="1"/>
          <p:nvPr/>
        </p:nvSpPr>
        <p:spPr>
          <a:xfrm rot="655306">
            <a:off x="416783" y="4325606"/>
            <a:ext cx="12778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CELT &lt; 18 hrs.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5ADF9A1-8D93-4584-B0F8-AF48A6C8F8F5}"/>
              </a:ext>
            </a:extLst>
          </p:cNvPr>
          <p:cNvSpPr txBox="1"/>
          <p:nvPr/>
        </p:nvSpPr>
        <p:spPr>
          <a:xfrm>
            <a:off x="1538577" y="5387440"/>
            <a:ext cx="1738859" cy="830997"/>
          </a:xfrm>
          <a:prstGeom prst="rect">
            <a:avLst/>
          </a:prstGeom>
          <a:solidFill>
            <a:srgbClr val="FFFF00">
              <a:alpha val="19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buAutoNum type="arabicPeriod"/>
              <a:defRPr sz="1400"/>
            </a:lvl1pPr>
          </a:lstStyle>
          <a:p>
            <a:pPr marL="0" indent="0">
              <a:buNone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New York </a:t>
            </a:r>
          </a:p>
          <a:p>
            <a:pPr>
              <a:buAutoNum type="arabicPeriod" startAt="11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New York</a:t>
            </a:r>
          </a:p>
          <a:p>
            <a:pPr>
              <a:buAutoNum type="arabicPeriod" startAt="11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Buffalo</a:t>
            </a:r>
          </a:p>
          <a:p>
            <a:pPr>
              <a:buAutoNum type="arabicPeriod" startAt="11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Rochester 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F22909E-D6AA-4C50-BAB9-3400F8CD98C9}"/>
              </a:ext>
            </a:extLst>
          </p:cNvPr>
          <p:cNvCxnSpPr>
            <a:cxnSpLocks/>
            <a:stCxn id="31" idx="2"/>
            <a:endCxn id="59" idx="1"/>
          </p:cNvCxnSpPr>
          <p:nvPr/>
        </p:nvCxnSpPr>
        <p:spPr>
          <a:xfrm>
            <a:off x="266002" y="4676775"/>
            <a:ext cx="1272575" cy="112616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2A70BE0D-E8B3-4354-AF8D-F2EDD2F23FC7}"/>
              </a:ext>
            </a:extLst>
          </p:cNvPr>
          <p:cNvSpPr txBox="1"/>
          <p:nvPr/>
        </p:nvSpPr>
        <p:spPr>
          <a:xfrm rot="2514019">
            <a:off x="335310" y="5008198"/>
            <a:ext cx="12491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CELT &lt; 28 hrs.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7CE06D3-33E7-4644-BE7C-076E595957EB}"/>
              </a:ext>
            </a:extLst>
          </p:cNvPr>
          <p:cNvSpPr txBox="1"/>
          <p:nvPr/>
        </p:nvSpPr>
        <p:spPr>
          <a:xfrm>
            <a:off x="261987" y="1342617"/>
            <a:ext cx="3011074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RECOMMENDATION 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TARGET CITIES / CUSTOMERS  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C4A1C92-8846-4106-915A-07BA97778038}"/>
              </a:ext>
            </a:extLst>
          </p:cNvPr>
          <p:cNvSpPr/>
          <p:nvPr/>
        </p:nvSpPr>
        <p:spPr>
          <a:xfrm>
            <a:off x="7436216" y="74624"/>
            <a:ext cx="866775" cy="52301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BB206C-7BA4-4D24-AD7A-072879E4E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0144" y="3923924"/>
            <a:ext cx="3015434" cy="1927157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3EB640D1-7245-4534-B761-A5F1489964A0}"/>
              </a:ext>
            </a:extLst>
          </p:cNvPr>
          <p:cNvGrpSpPr/>
          <p:nvPr/>
        </p:nvGrpSpPr>
        <p:grpSpPr>
          <a:xfrm>
            <a:off x="3921920" y="1704322"/>
            <a:ext cx="2711882" cy="1755757"/>
            <a:chOff x="4689688" y="1005767"/>
            <a:chExt cx="7394461" cy="4570057"/>
          </a:xfrm>
          <a:solidFill>
            <a:schemeClr val="tx1"/>
          </a:solidFill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F4217D1A-EB0F-4572-95FE-95B0965B65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978" b="3109"/>
            <a:stretch/>
          </p:blipFill>
          <p:spPr>
            <a:xfrm>
              <a:off x="4689688" y="1641462"/>
              <a:ext cx="7394461" cy="3934362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4BAA16F4-4235-4173-B44E-547B886C4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94255" y="1005767"/>
              <a:ext cx="3206645" cy="7353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</p:pic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6F4F2814-4F24-4A1A-BD82-703F3D957F30}"/>
              </a:ext>
            </a:extLst>
          </p:cNvPr>
          <p:cNvSpPr/>
          <p:nvPr/>
        </p:nvSpPr>
        <p:spPr>
          <a:xfrm>
            <a:off x="8662328" y="791485"/>
            <a:ext cx="3419475" cy="36512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Term Strategy 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628EDC-5311-486B-937B-E2DB43D5DAE0}"/>
              </a:ext>
            </a:extLst>
          </p:cNvPr>
          <p:cNvSpPr/>
          <p:nvPr/>
        </p:nvSpPr>
        <p:spPr>
          <a:xfrm>
            <a:off x="335139" y="802158"/>
            <a:ext cx="8168781" cy="36507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– High HP Customized Bikes with &lt;4 weeks Lead time  </a:t>
            </a:r>
          </a:p>
        </p:txBody>
      </p:sp>
      <p:graphicFrame>
        <p:nvGraphicFramePr>
          <p:cNvPr id="62" name="Table 14">
            <a:extLst>
              <a:ext uri="{FF2B5EF4-FFF2-40B4-BE49-F238E27FC236}">
                <a16:creationId xmlns:a16="http://schemas.microsoft.com/office/drawing/2014/main" id="{4E727F10-1605-464C-811D-6E41DDCDF2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1649078"/>
              </p:ext>
            </p:extLst>
          </p:nvPr>
        </p:nvGraphicFramePr>
        <p:xfrm>
          <a:off x="7282662" y="3835917"/>
          <a:ext cx="4799141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160">
                  <a:extLst>
                    <a:ext uri="{9D8B030D-6E8A-4147-A177-3AD203B41FA5}">
                      <a16:colId xmlns:a16="http://schemas.microsoft.com/office/drawing/2014/main" val="2676908581"/>
                    </a:ext>
                  </a:extLst>
                </a:gridCol>
                <a:gridCol w="1563699">
                  <a:extLst>
                    <a:ext uri="{9D8B030D-6E8A-4147-A177-3AD203B41FA5}">
                      <a16:colId xmlns:a16="http://schemas.microsoft.com/office/drawing/2014/main" val="1961853422"/>
                    </a:ext>
                  </a:extLst>
                </a:gridCol>
                <a:gridCol w="1063282">
                  <a:extLst>
                    <a:ext uri="{9D8B030D-6E8A-4147-A177-3AD203B41FA5}">
                      <a16:colId xmlns:a16="http://schemas.microsoft.com/office/drawing/2014/main" val="23482314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Who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566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Establish </a:t>
                      </a:r>
                      <a:r>
                        <a:rPr lang="en-IN" sz="1200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Central Wear House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with small modifications at 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Supply Chain Head  &amp; Operations Head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Jan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822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Establish dealers at 4 Identified states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Supply Chain Head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Jan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137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Contract with Road transporters for full load containers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Supply Chain Head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17447"/>
                  </a:ext>
                </a:extLst>
              </a:tr>
              <a:tr h="23851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Identify mod shop at Denver and training for modifications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Supply Chain and Operations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214388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D99CEA9-14F5-43CA-ADB7-2A05F02C6FC5}"/>
              </a:ext>
            </a:extLst>
          </p:cNvPr>
          <p:cNvSpPr/>
          <p:nvPr/>
        </p:nvSpPr>
        <p:spPr>
          <a:xfrm>
            <a:off x="7282661" y="1264480"/>
            <a:ext cx="4799141" cy="24834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IN" sz="16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Supply Chain Model</a:t>
            </a:r>
            <a:r>
              <a:rPr lang="en-IN" sz="16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Push</a:t>
            </a: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Wearhouse at Denver and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Pull</a:t>
            </a: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meet CELT of &lt;4 weeks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Chennai India to Long Beach CA Port by Sea needs 2 weeks </a:t>
            </a:r>
          </a:p>
          <a:p>
            <a:r>
              <a:rPr lang="en-IN" sz="1600" u="sng" dirty="0">
                <a:latin typeface="Arial" panose="020B0604020202020204" pitchFamily="34" charset="0"/>
                <a:cs typeface="Arial" panose="020B0604020202020204" pitchFamily="34" charset="0"/>
              </a:rPr>
              <a:t>Pros and Cons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lead time of 3 days for delivery to customer, increase market share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of Customization is very high </a:t>
            </a:r>
            <a:r>
              <a:rPr lang="en-IN" sz="14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~$125 </a:t>
            </a: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(approx. 2.5 hours per bike for Customization)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Inventory carrying cost will be high ~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343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881F265-E68C-4275-95DB-2155D3168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987" y="3898803"/>
            <a:ext cx="1874660" cy="12504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9987" y="45777"/>
            <a:ext cx="8362012" cy="666841"/>
          </a:xfrm>
        </p:spPr>
        <p:txBody>
          <a:bodyPr>
            <a:normAutofit/>
          </a:bodyPr>
          <a:lstStyle/>
          <a:p>
            <a:pPr algn="r"/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 4  North America – CELT  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72838" y="712618"/>
            <a:ext cx="11319162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10197" y="6546358"/>
            <a:ext cx="11971606" cy="27119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1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 - </a:t>
            </a:r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https://www.statista.com/topics/1305/motorcycles-in-the-us/</a:t>
            </a:r>
          </a:p>
          <a:p>
            <a:pPr algn="ctr"/>
            <a:endParaRPr lang="en-US" sz="11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7C30-6CD0-493D-AB2D-B218D87F4CE9}" type="slidenum">
              <a:rPr lang="en-US" sz="1100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C4A1C92-8846-4106-915A-07BA97778038}"/>
              </a:ext>
            </a:extLst>
          </p:cNvPr>
          <p:cNvSpPr/>
          <p:nvPr/>
        </p:nvSpPr>
        <p:spPr>
          <a:xfrm>
            <a:off x="7436216" y="74624"/>
            <a:ext cx="866775" cy="52301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F4F2814-4F24-4A1A-BD82-703F3D957F30}"/>
              </a:ext>
            </a:extLst>
          </p:cNvPr>
          <p:cNvSpPr/>
          <p:nvPr/>
        </p:nvSpPr>
        <p:spPr>
          <a:xfrm>
            <a:off x="8662328" y="791485"/>
            <a:ext cx="3419475" cy="36512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Term Strategy – Option 1  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628EDC-5311-486B-937B-E2DB43D5DAE0}"/>
              </a:ext>
            </a:extLst>
          </p:cNvPr>
          <p:cNvSpPr/>
          <p:nvPr/>
        </p:nvSpPr>
        <p:spPr>
          <a:xfrm>
            <a:off x="335139" y="802158"/>
            <a:ext cx="8168781" cy="36507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– High HP Customized Bikes with &lt;4 weeks Lead time  </a:t>
            </a:r>
          </a:p>
        </p:txBody>
      </p:sp>
      <p:graphicFrame>
        <p:nvGraphicFramePr>
          <p:cNvPr id="62" name="Table 14">
            <a:extLst>
              <a:ext uri="{FF2B5EF4-FFF2-40B4-BE49-F238E27FC236}">
                <a16:creationId xmlns:a16="http://schemas.microsoft.com/office/drawing/2014/main" id="{4E727F10-1605-464C-811D-6E41DDCDF2A2}"/>
              </a:ext>
            </a:extLst>
          </p:cNvPr>
          <p:cNvGraphicFramePr>
            <a:graphicFrameLocks noGrp="1"/>
          </p:cNvGraphicFramePr>
          <p:nvPr/>
        </p:nvGraphicFramePr>
        <p:xfrm>
          <a:off x="7282662" y="3835917"/>
          <a:ext cx="4799141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160">
                  <a:extLst>
                    <a:ext uri="{9D8B030D-6E8A-4147-A177-3AD203B41FA5}">
                      <a16:colId xmlns:a16="http://schemas.microsoft.com/office/drawing/2014/main" val="2676908581"/>
                    </a:ext>
                  </a:extLst>
                </a:gridCol>
                <a:gridCol w="1563699">
                  <a:extLst>
                    <a:ext uri="{9D8B030D-6E8A-4147-A177-3AD203B41FA5}">
                      <a16:colId xmlns:a16="http://schemas.microsoft.com/office/drawing/2014/main" val="1961853422"/>
                    </a:ext>
                  </a:extLst>
                </a:gridCol>
                <a:gridCol w="1063282">
                  <a:extLst>
                    <a:ext uri="{9D8B030D-6E8A-4147-A177-3AD203B41FA5}">
                      <a16:colId xmlns:a16="http://schemas.microsoft.com/office/drawing/2014/main" val="23482314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Who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566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Establish </a:t>
                      </a:r>
                      <a:r>
                        <a:rPr lang="en-IN" sz="1200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Central Wear House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with small modifications at Denver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Supply Chain Head  &amp; Operations Head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Jan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822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Establish dealers at 4 Identified states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Supply Chain Head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Jan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137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Contract with Road transporters for full load containers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Supply Chain Head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17447"/>
                  </a:ext>
                </a:extLst>
              </a:tr>
              <a:tr h="238510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Identify mod shop at Denver and training for modifications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Supply Chain and Operations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r>
                        <a:rPr lang="en-IN" sz="120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</a:t>
                      </a:r>
                      <a:r>
                        <a:rPr lang="en-I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Feb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214388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D99CEA9-14F5-43CA-ADB7-2A05F02C6FC5}"/>
              </a:ext>
            </a:extLst>
          </p:cNvPr>
          <p:cNvSpPr/>
          <p:nvPr/>
        </p:nvSpPr>
        <p:spPr>
          <a:xfrm>
            <a:off x="7282661" y="1264480"/>
            <a:ext cx="4799141" cy="24834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IN" sz="16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Supply Chain Model</a:t>
            </a:r>
            <a:r>
              <a:rPr lang="en-IN" sz="16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Push</a:t>
            </a: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Wearhouse at Denver and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Pull</a:t>
            </a: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meet CELT of &lt;4 weeks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Chennai India to Long Beach CA Port by Sea needs 2 weeks </a:t>
            </a:r>
          </a:p>
          <a:p>
            <a:r>
              <a:rPr lang="en-IN" sz="1600" u="sng" dirty="0">
                <a:latin typeface="Arial" panose="020B0604020202020204" pitchFamily="34" charset="0"/>
                <a:cs typeface="Arial" panose="020B0604020202020204" pitchFamily="34" charset="0"/>
              </a:rPr>
              <a:t>Pros and Cons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lead time of 3 days for delivery to customer, increase market share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of Customization is very high </a:t>
            </a:r>
            <a:r>
              <a:rPr lang="en-IN" sz="14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~$125 </a:t>
            </a: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(approx. 2.5 hours per bike for Customization)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Inventory carrying cost will be high ~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2A01CF-63A2-4647-868E-522A4166F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152" y="3539887"/>
            <a:ext cx="1685925" cy="25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1F16B46-772F-48F0-A4C8-80FF375C0D63}"/>
              </a:ext>
            </a:extLst>
          </p:cNvPr>
          <p:cNvSpPr/>
          <p:nvPr/>
        </p:nvSpPr>
        <p:spPr>
          <a:xfrm>
            <a:off x="335138" y="1266871"/>
            <a:ext cx="6796431" cy="175012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u="sng" dirty="0">
                <a:latin typeface="Arial" panose="020B0604020202020204" pitchFamily="34" charset="0"/>
                <a:cs typeface="Arial" panose="020B0604020202020204" pitchFamily="34" charset="0"/>
              </a:rPr>
              <a:t>Manufacturing Plant Mexico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u="sng" dirty="0">
                <a:latin typeface="Arial" panose="020B0604020202020204" pitchFamily="34" charset="0"/>
                <a:cs typeface="Arial" panose="020B0604020202020204" pitchFamily="34" charset="0"/>
              </a:rPr>
              <a:t>Supply chain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Frames, Shock absorbers and Other Hardware Items supply chain at Mexico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Engine supply chain at Chennai / Pune India 	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05D43F-8699-4847-9E1D-26C70919FF5C}"/>
              </a:ext>
            </a:extLst>
          </p:cNvPr>
          <p:cNvSpPr/>
          <p:nvPr/>
        </p:nvSpPr>
        <p:spPr>
          <a:xfrm>
            <a:off x="335138" y="3691738"/>
            <a:ext cx="1314450" cy="16287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b="1" u="sng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Mexico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>
                <a:latin typeface="Arial" panose="020B0604020202020204" pitchFamily="34" charset="0"/>
                <a:cs typeface="Arial" panose="020B0604020202020204" pitchFamily="34" charset="0"/>
              </a:rPr>
              <a:t>Body Frames,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>
                <a:latin typeface="Arial" panose="020B0604020202020204" pitchFamily="34" charset="0"/>
                <a:cs typeface="Arial" panose="020B0604020202020204" pitchFamily="34" charset="0"/>
              </a:rPr>
              <a:t>Shock absorber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>
                <a:latin typeface="Arial" panose="020B0604020202020204" pitchFamily="34" charset="0"/>
                <a:cs typeface="Arial" panose="020B0604020202020204" pitchFamily="34" charset="0"/>
              </a:rPr>
              <a:t>And other Hardware </a:t>
            </a:r>
          </a:p>
          <a:p>
            <a:pPr algn="ctr"/>
            <a:endParaRPr lang="en-IN" sz="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88464A-BB3A-45B7-80EC-5826161B4904}"/>
              </a:ext>
            </a:extLst>
          </p:cNvPr>
          <p:cNvSpPr/>
          <p:nvPr/>
        </p:nvSpPr>
        <p:spPr>
          <a:xfrm>
            <a:off x="335138" y="5421068"/>
            <a:ext cx="1314450" cy="45213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sz="1600" b="1" u="sng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Engines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7AB574-C99E-490F-851F-AE596DE1E758}"/>
              </a:ext>
            </a:extLst>
          </p:cNvPr>
          <p:cNvSpPr/>
          <p:nvPr/>
        </p:nvSpPr>
        <p:spPr>
          <a:xfrm>
            <a:off x="2017265" y="5028569"/>
            <a:ext cx="1685925" cy="7053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Customization at Plant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7E3FA53-CE28-45B4-9590-04BBF3007C01}"/>
              </a:ext>
            </a:extLst>
          </p:cNvPr>
          <p:cNvSpPr/>
          <p:nvPr/>
        </p:nvSpPr>
        <p:spPr>
          <a:xfrm>
            <a:off x="335139" y="3106438"/>
            <a:ext cx="6407938" cy="362570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High HP Bikes 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963C6BCE-140B-495A-8521-E4EA29986C19}"/>
              </a:ext>
            </a:extLst>
          </p:cNvPr>
          <p:cNvSpPr/>
          <p:nvPr/>
        </p:nvSpPr>
        <p:spPr>
          <a:xfrm>
            <a:off x="3817518" y="5854409"/>
            <a:ext cx="1899598" cy="501941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By Road </a:t>
            </a:r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55D2FF8E-DE67-42B7-8739-51D32C35ECC8}"/>
              </a:ext>
            </a:extLst>
          </p:cNvPr>
          <p:cNvSpPr/>
          <p:nvPr/>
        </p:nvSpPr>
        <p:spPr>
          <a:xfrm>
            <a:off x="1420941" y="3647832"/>
            <a:ext cx="996879" cy="501941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By Road </a:t>
            </a: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895CEF37-E909-4211-9E61-93DABB307E5D}"/>
              </a:ext>
            </a:extLst>
          </p:cNvPr>
          <p:cNvSpPr/>
          <p:nvPr/>
        </p:nvSpPr>
        <p:spPr>
          <a:xfrm>
            <a:off x="1165688" y="5854409"/>
            <a:ext cx="996879" cy="501941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By  Sea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3DF5EDB-71B8-46A9-8F94-3BC4E1B59FEC}"/>
              </a:ext>
            </a:extLst>
          </p:cNvPr>
          <p:cNvSpPr/>
          <p:nvPr/>
        </p:nvSpPr>
        <p:spPr>
          <a:xfrm>
            <a:off x="2049484" y="3909407"/>
            <a:ext cx="1685925" cy="1290633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Mexico </a:t>
            </a:r>
          </a:p>
          <a:p>
            <a:pPr algn="ctr"/>
            <a:r>
              <a:rPr lang="en-IN" dirty="0"/>
              <a:t>Mfg. Plant </a:t>
            </a:r>
          </a:p>
        </p:txBody>
      </p:sp>
    </p:spTree>
    <p:extLst>
      <p:ext uri="{BB962C8B-B14F-4D97-AF65-F5344CB8AC3E}">
        <p14:creationId xmlns:p14="http://schemas.microsoft.com/office/powerpoint/2010/main" val="2012180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135</TotalTime>
  <Words>1561</Words>
  <Application>Microsoft Office PowerPoint</Application>
  <PresentationFormat>Widescreen</PresentationFormat>
  <Paragraphs>427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Worksheet</vt:lpstr>
      <vt:lpstr>Capstone Project </vt:lpstr>
      <vt:lpstr>Company History and Product Portfolio</vt:lpstr>
      <vt:lpstr>Company Growth Plan </vt:lpstr>
      <vt:lpstr>Current Manufacturing model </vt:lpstr>
      <vt:lpstr>Issue / Challenges and VOC </vt:lpstr>
      <vt:lpstr>Issue 1 &amp; 2 –Body Frames &amp; Shock absorber  Quality issues     </vt:lpstr>
      <vt:lpstr>Issue 3 – Body Frames On Time Delivery </vt:lpstr>
      <vt:lpstr>Issue 4  North America – CELT   </vt:lpstr>
      <vt:lpstr>Issue 4  North America – CELT   </vt:lpstr>
      <vt:lpstr>Issue 5 – Distribution channel model for Europe</vt:lpstr>
      <vt:lpstr>PowerPoint Presentation</vt:lpstr>
      <vt:lpstr>Issue 6 – Distribution channel model Africa     </vt:lpstr>
      <vt:lpstr>Issue 7 – Distribution channel model for India</vt:lpstr>
      <vt:lpstr>Issue 8 – Logistics Packaging issue </vt:lpstr>
      <vt:lpstr>Issue 10 – India Operations challenges </vt:lpstr>
      <vt:lpstr>Conclusion </vt:lpstr>
      <vt:lpstr>Thank you </vt:lpstr>
      <vt:lpstr>Annexure </vt:lpstr>
      <vt:lpstr>Annexure - </vt:lpstr>
      <vt:lpstr>Annexure - </vt:lpstr>
      <vt:lpstr>Annexure -  </vt:lpstr>
      <vt:lpstr>PowerPoint Presentation</vt:lpstr>
    </vt:vector>
  </TitlesOfParts>
  <Company>Crane ChemPharma &amp; Energy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Bhalkar, Ranjit</dc:creator>
  <cp:lastModifiedBy>UTKARSHA KUREKAR</cp:lastModifiedBy>
  <cp:revision>105</cp:revision>
  <dcterms:created xsi:type="dcterms:W3CDTF">2020-01-08T10:21:16Z</dcterms:created>
  <dcterms:modified xsi:type="dcterms:W3CDTF">2020-01-28T09:31:41Z</dcterms:modified>
</cp:coreProperties>
</file>